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32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23" r:id="rId39"/>
    <p:sldId id="293" r:id="rId40"/>
    <p:sldId id="325" r:id="rId41"/>
    <p:sldId id="294" r:id="rId42"/>
    <p:sldId id="295" r:id="rId43"/>
    <p:sldId id="296" r:id="rId44"/>
    <p:sldId id="297" r:id="rId45"/>
    <p:sldId id="298" r:id="rId46"/>
    <p:sldId id="326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9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48" y="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63D92-B19B-4C85-B3A2-7CB3BF9768A6}" type="datetimeFigureOut">
              <a:rPr lang="en-US" smtClean="0"/>
              <a:t>2/6/2019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FFF31-6FD0-49AC-A3AB-C2AB86220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102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11" Type="http://schemas.openxmlformats.org/officeDocument/2006/relationships/image" Target="../media/image13.jp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1335" y="0"/>
            <a:ext cx="12149328" cy="47655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5525996"/>
            <a:ext cx="2723388" cy="1331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3848101"/>
            <a:ext cx="3542538" cy="30076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47673" y="1347851"/>
            <a:ext cx="9896652" cy="82060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399" cy="17145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66800" y="133350"/>
            <a:ext cx="1619250" cy="1943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648200" y="190500"/>
            <a:ext cx="1524000" cy="285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229600" y="171450"/>
            <a:ext cx="1485900" cy="1885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028700" y="2990850"/>
            <a:ext cx="438150" cy="1143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343150" y="2971800"/>
            <a:ext cx="7562850" cy="14097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2209800" y="5010150"/>
            <a:ext cx="1181100" cy="12382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3676650" y="5010150"/>
            <a:ext cx="1162050" cy="1181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5124450" y="5010150"/>
            <a:ext cx="1181100" cy="12382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6553200" y="4972050"/>
            <a:ext cx="1238250" cy="12001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8020050" y="4991100"/>
            <a:ext cx="1162050" cy="11811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2974238" y="682954"/>
            <a:ext cx="0" cy="1280539"/>
          </a:xfrm>
          <a:custGeom>
            <a:avLst/>
            <a:gdLst/>
            <a:ahLst/>
            <a:cxnLst/>
            <a:rect l="l" t="t" r="r" b="b"/>
            <a:pathLst>
              <a:path h="1280539">
                <a:moveTo>
                  <a:pt x="0" y="1280539"/>
                </a:moveTo>
                <a:lnTo>
                  <a:pt x="0" y="0"/>
                </a:lnTo>
              </a:path>
            </a:pathLst>
          </a:custGeom>
          <a:ln w="38070">
            <a:solidFill>
              <a:srgbClr val="D4CF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4787334" y="436331"/>
            <a:ext cx="0" cy="1527161"/>
          </a:xfrm>
          <a:custGeom>
            <a:avLst/>
            <a:gdLst/>
            <a:ahLst/>
            <a:cxnLst/>
            <a:rect l="l" t="t" r="r" b="b"/>
            <a:pathLst>
              <a:path h="1527161">
                <a:moveTo>
                  <a:pt x="0" y="1527161"/>
                </a:moveTo>
                <a:lnTo>
                  <a:pt x="0" y="0"/>
                </a:lnTo>
              </a:path>
            </a:pathLst>
          </a:custGeom>
          <a:ln w="57105">
            <a:solidFill>
              <a:srgbClr val="CCBCA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6138829" y="369933"/>
            <a:ext cx="0" cy="1622016"/>
          </a:xfrm>
          <a:custGeom>
            <a:avLst/>
            <a:gdLst/>
            <a:ahLst/>
            <a:cxnLst/>
            <a:rect l="l" t="t" r="r" b="b"/>
            <a:pathLst>
              <a:path h="1622016">
                <a:moveTo>
                  <a:pt x="0" y="1622016"/>
                </a:moveTo>
                <a:lnTo>
                  <a:pt x="0" y="0"/>
                </a:lnTo>
              </a:path>
            </a:pathLst>
          </a:custGeom>
          <a:ln w="76140">
            <a:solidFill>
              <a:srgbClr val="CFBC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6505254" y="407875"/>
            <a:ext cx="0" cy="1659958"/>
          </a:xfrm>
          <a:custGeom>
            <a:avLst/>
            <a:gdLst/>
            <a:ahLst/>
            <a:cxnLst/>
            <a:rect l="l" t="t" r="r" b="b"/>
            <a:pathLst>
              <a:path h="1659958">
                <a:moveTo>
                  <a:pt x="0" y="1659958"/>
                </a:moveTo>
                <a:lnTo>
                  <a:pt x="0" y="0"/>
                </a:lnTo>
              </a:path>
            </a:pathLst>
          </a:custGeom>
          <a:ln w="57105">
            <a:solidFill>
              <a:srgbClr val="BCB8B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6510013" y="2034635"/>
            <a:ext cx="1427634" cy="0"/>
          </a:xfrm>
          <a:custGeom>
            <a:avLst/>
            <a:gdLst/>
            <a:ahLst/>
            <a:cxnLst/>
            <a:rect l="l" t="t" r="r" b="b"/>
            <a:pathLst>
              <a:path w="1427634">
                <a:moveTo>
                  <a:pt x="0" y="0"/>
                </a:moveTo>
                <a:lnTo>
                  <a:pt x="1427634" y="0"/>
                </a:lnTo>
              </a:path>
            </a:pathLst>
          </a:custGeom>
          <a:ln w="38070">
            <a:solidFill>
              <a:srgbClr val="ACACB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3378736" y="4998846"/>
            <a:ext cx="0" cy="1716871"/>
          </a:xfrm>
          <a:custGeom>
            <a:avLst/>
            <a:gdLst/>
            <a:ahLst/>
            <a:cxnLst/>
            <a:rect l="l" t="t" r="r" b="b"/>
            <a:pathLst>
              <a:path h="1716871">
                <a:moveTo>
                  <a:pt x="0" y="1716871"/>
                </a:moveTo>
                <a:lnTo>
                  <a:pt x="0" y="0"/>
                </a:lnTo>
              </a:path>
            </a:pathLst>
          </a:custGeom>
          <a:ln w="9517">
            <a:solidFill>
              <a:srgbClr val="A8939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1629789" y="0"/>
            <a:ext cx="82867" cy="324759"/>
          </a:xfrm>
          <a:custGeom>
            <a:avLst/>
            <a:gdLst/>
            <a:ahLst/>
            <a:cxnLst/>
            <a:rect l="l" t="t" r="r" b="b"/>
            <a:pathLst>
              <a:path w="82867" h="324759">
                <a:moveTo>
                  <a:pt x="0" y="0"/>
                </a:moveTo>
                <a:lnTo>
                  <a:pt x="82867" y="0"/>
                </a:lnTo>
                <a:lnTo>
                  <a:pt x="82867" y="324759"/>
                </a:lnTo>
                <a:lnTo>
                  <a:pt x="0" y="324759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1335" y="0"/>
            <a:ext cx="12149328" cy="47655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5525996"/>
            <a:ext cx="2723388" cy="1331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4347" y="424688"/>
            <a:ext cx="9163304" cy="63210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24331" y="1358646"/>
            <a:ext cx="10943336" cy="217509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39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2/6/2019</a:t>
            </a:fld>
            <a:endParaRPr lang="en-US" smtClean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081257" y="6439814"/>
            <a:ext cx="206247" cy="203276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‹#›</a:t>
            </a:fld>
            <a:endParaRPr sz="1200">
              <a:latin typeface="Calibri"/>
              <a:cs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g"/><Relationship Id="rId3" Type="http://schemas.openxmlformats.org/officeDocument/2006/relationships/image" Target="../media/image100.jpg"/><Relationship Id="rId7" Type="http://schemas.openxmlformats.org/officeDocument/2006/relationships/image" Target="../media/image104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3.jpg"/><Relationship Id="rId11" Type="http://schemas.openxmlformats.org/officeDocument/2006/relationships/image" Target="../media/image108.jpg"/><Relationship Id="rId5" Type="http://schemas.openxmlformats.org/officeDocument/2006/relationships/image" Target="../media/image102.jpg"/><Relationship Id="rId10" Type="http://schemas.openxmlformats.org/officeDocument/2006/relationships/image" Target="../media/image107.jpg"/><Relationship Id="rId4" Type="http://schemas.openxmlformats.org/officeDocument/2006/relationships/image" Target="../media/image101.jpg"/><Relationship Id="rId9" Type="http://schemas.openxmlformats.org/officeDocument/2006/relationships/image" Target="../media/image106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7.jpg"/><Relationship Id="rId4" Type="http://schemas.openxmlformats.org/officeDocument/2006/relationships/image" Target="../media/image1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2.png"/><Relationship Id="rId5" Type="http://schemas.openxmlformats.org/officeDocument/2006/relationships/image" Target="../media/image141.jpg"/><Relationship Id="rId4" Type="http://schemas.openxmlformats.org/officeDocument/2006/relationships/image" Target="../media/image14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48.jpg"/><Relationship Id="rId7" Type="http://schemas.openxmlformats.org/officeDocument/2006/relationships/image" Target="../media/image152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3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g"/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5.jpg"/><Relationship Id="rId4" Type="http://schemas.openxmlformats.org/officeDocument/2006/relationships/image" Target="../media/image164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g"/><Relationship Id="rId3" Type="http://schemas.openxmlformats.org/officeDocument/2006/relationships/image" Target="../media/image167.jpg"/><Relationship Id="rId7" Type="http://schemas.openxmlformats.org/officeDocument/2006/relationships/image" Target="../media/image171.jpg"/><Relationship Id="rId2" Type="http://schemas.openxmlformats.org/officeDocument/2006/relationships/image" Target="../media/image16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0.jpg"/><Relationship Id="rId5" Type="http://schemas.openxmlformats.org/officeDocument/2006/relationships/image" Target="../media/image169.jpg"/><Relationship Id="rId4" Type="http://schemas.openxmlformats.org/officeDocument/2006/relationships/image" Target="../media/image168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g"/><Relationship Id="rId2" Type="http://schemas.openxmlformats.org/officeDocument/2006/relationships/image" Target="../media/image17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jpg"/><Relationship Id="rId4" Type="http://schemas.openxmlformats.org/officeDocument/2006/relationships/image" Target="../media/image178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g"/><Relationship Id="rId7" Type="http://schemas.openxmlformats.org/officeDocument/2006/relationships/image" Target="../media/image185.jpg"/><Relationship Id="rId2" Type="http://schemas.openxmlformats.org/officeDocument/2006/relationships/image" Target="../media/image180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4.png"/><Relationship Id="rId5" Type="http://schemas.openxmlformats.org/officeDocument/2006/relationships/image" Target="../media/image183.jpg"/><Relationship Id="rId4" Type="http://schemas.openxmlformats.org/officeDocument/2006/relationships/image" Target="../media/image182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jpg"/><Relationship Id="rId2" Type="http://schemas.openxmlformats.org/officeDocument/2006/relationships/image" Target="../media/image18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0.png"/><Relationship Id="rId5" Type="http://schemas.openxmlformats.org/officeDocument/2006/relationships/image" Target="../media/image189.jpg"/><Relationship Id="rId4" Type="http://schemas.openxmlformats.org/officeDocument/2006/relationships/image" Target="../media/image188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g"/><Relationship Id="rId2" Type="http://schemas.openxmlformats.org/officeDocument/2006/relationships/image" Target="../media/image19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5.jpg"/><Relationship Id="rId5" Type="http://schemas.openxmlformats.org/officeDocument/2006/relationships/image" Target="../media/image194.jpg"/><Relationship Id="rId4" Type="http://schemas.openxmlformats.org/officeDocument/2006/relationships/image" Target="../media/image193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jpg"/><Relationship Id="rId2" Type="http://schemas.openxmlformats.org/officeDocument/2006/relationships/image" Target="../media/image19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9.png"/><Relationship Id="rId4" Type="http://schemas.openxmlformats.org/officeDocument/2006/relationships/image" Target="../media/image19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g"/><Relationship Id="rId4" Type="http://schemas.openxmlformats.org/officeDocument/2006/relationships/image" Target="../media/image33.png"/><Relationship Id="rId9" Type="http://schemas.openxmlformats.org/officeDocument/2006/relationships/image" Target="../media/image3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266700"/>
            <a:ext cx="4370832" cy="728472"/>
          </a:xfrm>
          <a:custGeom>
            <a:avLst/>
            <a:gdLst/>
            <a:ahLst/>
            <a:cxnLst/>
            <a:rect l="l" t="t" r="r" b="b"/>
            <a:pathLst>
              <a:path w="4370832" h="728472">
                <a:moveTo>
                  <a:pt x="4370832" y="0"/>
                </a:moveTo>
                <a:lnTo>
                  <a:pt x="0" y="0"/>
                </a:lnTo>
                <a:lnTo>
                  <a:pt x="0" y="728472"/>
                </a:lnTo>
                <a:lnTo>
                  <a:pt x="4188714" y="728472"/>
                </a:lnTo>
                <a:lnTo>
                  <a:pt x="437083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343" y="5724144"/>
            <a:ext cx="2574036" cy="9966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7828" y="425195"/>
            <a:ext cx="608076" cy="411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12976" y="425195"/>
            <a:ext cx="1540764" cy="4114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54024" y="359663"/>
            <a:ext cx="559307" cy="5410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51859" y="382524"/>
            <a:ext cx="586739" cy="4541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55028" y="2979165"/>
            <a:ext cx="5140960" cy="9937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ts val="3879"/>
              </a:lnSpc>
            </a:pPr>
            <a:r>
              <a:rPr lang="ar-LB" sz="3400" b="1" spc="-180" dirty="0" smtClean="0">
                <a:solidFill>
                  <a:srgbClr val="FFFFFF"/>
                </a:solidFill>
                <a:latin typeface="Arial Black"/>
                <a:cs typeface="Arial Black"/>
              </a:rPr>
              <a:t>كتاب الاتجاهات</a:t>
            </a:r>
            <a:endParaRPr sz="3400" dirty="0">
              <a:latin typeface="Arial Black"/>
              <a:cs typeface="Arial Black"/>
            </a:endParaRPr>
          </a:p>
          <a:p>
            <a:pPr algn="ctr">
              <a:lnSpc>
                <a:spcPts val="3879"/>
              </a:lnSpc>
            </a:pPr>
            <a:r>
              <a:rPr lang="ar-LB" sz="3400" b="1" spc="-105" dirty="0" smtClean="0">
                <a:solidFill>
                  <a:srgbClr val="FFFFFF"/>
                </a:solidFill>
                <a:latin typeface="Arial Black"/>
                <a:cs typeface="Arial Black"/>
              </a:rPr>
              <a:t>خريف/شتاء </a:t>
            </a:r>
            <a:r>
              <a:rPr lang="ar-LB" sz="2800" b="1" spc="-105" dirty="0" smtClean="0">
                <a:solidFill>
                  <a:srgbClr val="FFFFFF"/>
                </a:solidFill>
                <a:latin typeface="Arial Black"/>
                <a:cs typeface="Arial Black"/>
              </a:rPr>
              <a:t>2018-2019</a:t>
            </a:r>
            <a:endParaRPr sz="2800" dirty="0">
              <a:latin typeface="Arial Black"/>
              <a:cs typeface="Arial Black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40065" y="4276090"/>
            <a:ext cx="3670935" cy="295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400" b="1" dirty="0" smtClean="0">
                <a:solidFill>
                  <a:srgbClr val="FFFFFF"/>
                </a:solidFill>
                <a:latin typeface="Arial Black"/>
                <a:cs typeface="Arial Black"/>
              </a:rPr>
              <a:t>26 تشرين الأول/أكتوبر 2018</a:t>
            </a:r>
            <a:endParaRPr sz="2400" dirty="0"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9069" y="357378"/>
            <a:ext cx="9559290" cy="449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lvl="0"/>
            <a:r>
              <a:rPr lang="ar-LB" sz="2900" b="1" dirty="0">
                <a:solidFill>
                  <a:srgbClr val="7E7E7E"/>
                </a:solidFill>
                <a:latin typeface="Arial Black"/>
                <a:cs typeface="Arial Black"/>
              </a:rPr>
              <a:t>التعابر بين تصميم الأزياء وهندسة الديكور</a:t>
            </a:r>
          </a:p>
        </p:txBody>
      </p:sp>
      <p:sp>
        <p:nvSpPr>
          <p:cNvPr id="3" name="object 3"/>
          <p:cNvSpPr/>
          <p:nvPr/>
        </p:nvSpPr>
        <p:spPr>
          <a:xfrm>
            <a:off x="1450847" y="947927"/>
            <a:ext cx="9508236" cy="483108"/>
          </a:xfrm>
          <a:custGeom>
            <a:avLst/>
            <a:gdLst/>
            <a:ahLst/>
            <a:cxnLst/>
            <a:rect l="l" t="t" r="r" b="b"/>
            <a:pathLst>
              <a:path w="9508236" h="483108">
                <a:moveTo>
                  <a:pt x="9427718" y="0"/>
                </a:moveTo>
                <a:lnTo>
                  <a:pt x="66475" y="1221"/>
                </a:lnTo>
                <a:lnTo>
                  <a:pt x="28847" y="18775"/>
                </a:lnTo>
                <a:lnTo>
                  <a:pt x="5076" y="52331"/>
                </a:lnTo>
                <a:lnTo>
                  <a:pt x="0" y="80518"/>
                </a:lnTo>
                <a:lnTo>
                  <a:pt x="1221" y="416632"/>
                </a:lnTo>
                <a:lnTo>
                  <a:pt x="18775" y="454260"/>
                </a:lnTo>
                <a:lnTo>
                  <a:pt x="52331" y="478031"/>
                </a:lnTo>
                <a:lnTo>
                  <a:pt x="80518" y="483108"/>
                </a:lnTo>
                <a:lnTo>
                  <a:pt x="9441760" y="481886"/>
                </a:lnTo>
                <a:lnTo>
                  <a:pt x="9479388" y="464332"/>
                </a:lnTo>
                <a:lnTo>
                  <a:pt x="9503159" y="430776"/>
                </a:lnTo>
                <a:lnTo>
                  <a:pt x="9508236" y="402589"/>
                </a:lnTo>
                <a:lnTo>
                  <a:pt x="9507014" y="66475"/>
                </a:lnTo>
                <a:lnTo>
                  <a:pt x="9489460" y="28847"/>
                </a:lnTo>
                <a:lnTo>
                  <a:pt x="9455904" y="5076"/>
                </a:lnTo>
                <a:lnTo>
                  <a:pt x="942771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83738" y="1037209"/>
            <a:ext cx="6442075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lvl="0"/>
            <a:r>
              <a:rPr lang="ar-LB" sz="2400" b="1" dirty="0">
                <a:solidFill>
                  <a:srgbClr val="FFFFFF"/>
                </a:solidFill>
                <a:cs typeface="Calibri"/>
              </a:rPr>
              <a:t>عندما يحول مصممو الأزياء التركيز من أجسادنا إلى بيوتنا</a:t>
            </a:r>
            <a:endParaRPr lang="ar-LB" sz="24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94131" y="2293632"/>
            <a:ext cx="4800600" cy="35996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204" y="2488692"/>
            <a:ext cx="4230624" cy="30297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57516" y="4011167"/>
            <a:ext cx="4508754" cy="28308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417820" y="2476500"/>
            <a:ext cx="4357878" cy="26662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10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65097" y="1784284"/>
            <a:ext cx="553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smtClean="0"/>
              <a:t>مجموعة رالف لورين المنزلية - 1983</a:t>
            </a:r>
            <a:endParaRPr lang="en-US" sz="32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l="28378" t="12886" r="31467" b="12887"/>
          <a:stretch/>
        </p:blipFill>
        <p:spPr>
          <a:xfrm>
            <a:off x="1634134" y="1529587"/>
            <a:ext cx="685801" cy="94957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91782" y="1821388"/>
            <a:ext cx="2121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smtClean="0"/>
              <a:t>رالف لورين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9069" y="357378"/>
            <a:ext cx="9559290" cy="449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lvl="0"/>
            <a:r>
              <a:rPr lang="ar-LB" sz="2900" b="1" dirty="0">
                <a:solidFill>
                  <a:srgbClr val="7E7E7E"/>
                </a:solidFill>
                <a:latin typeface="Arial Black"/>
                <a:cs typeface="Arial Black"/>
              </a:rPr>
              <a:t>التعابر بين تصميم الأزياء وهندسة الديكور</a:t>
            </a:r>
          </a:p>
        </p:txBody>
      </p:sp>
      <p:sp>
        <p:nvSpPr>
          <p:cNvPr id="3" name="object 3"/>
          <p:cNvSpPr/>
          <p:nvPr/>
        </p:nvSpPr>
        <p:spPr>
          <a:xfrm>
            <a:off x="1450847" y="947927"/>
            <a:ext cx="9508236" cy="483108"/>
          </a:xfrm>
          <a:custGeom>
            <a:avLst/>
            <a:gdLst/>
            <a:ahLst/>
            <a:cxnLst/>
            <a:rect l="l" t="t" r="r" b="b"/>
            <a:pathLst>
              <a:path w="9508236" h="483108">
                <a:moveTo>
                  <a:pt x="9427718" y="0"/>
                </a:moveTo>
                <a:lnTo>
                  <a:pt x="66475" y="1221"/>
                </a:lnTo>
                <a:lnTo>
                  <a:pt x="28847" y="18775"/>
                </a:lnTo>
                <a:lnTo>
                  <a:pt x="5076" y="52331"/>
                </a:lnTo>
                <a:lnTo>
                  <a:pt x="0" y="80518"/>
                </a:lnTo>
                <a:lnTo>
                  <a:pt x="1221" y="416632"/>
                </a:lnTo>
                <a:lnTo>
                  <a:pt x="18775" y="454260"/>
                </a:lnTo>
                <a:lnTo>
                  <a:pt x="52331" y="478031"/>
                </a:lnTo>
                <a:lnTo>
                  <a:pt x="80518" y="483108"/>
                </a:lnTo>
                <a:lnTo>
                  <a:pt x="9441760" y="481886"/>
                </a:lnTo>
                <a:lnTo>
                  <a:pt x="9479388" y="464332"/>
                </a:lnTo>
                <a:lnTo>
                  <a:pt x="9503159" y="430776"/>
                </a:lnTo>
                <a:lnTo>
                  <a:pt x="9508236" y="402589"/>
                </a:lnTo>
                <a:lnTo>
                  <a:pt x="9507014" y="66475"/>
                </a:lnTo>
                <a:lnTo>
                  <a:pt x="9489460" y="28847"/>
                </a:lnTo>
                <a:lnTo>
                  <a:pt x="9455904" y="5076"/>
                </a:lnTo>
                <a:lnTo>
                  <a:pt x="942771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pPr marL="12700" lvl="0" algn="ctr"/>
            <a:r>
              <a:rPr lang="ar-LB" sz="2400" b="1" dirty="0">
                <a:solidFill>
                  <a:srgbClr val="FFFFFF"/>
                </a:solidFill>
                <a:cs typeface="Calibri"/>
              </a:rPr>
              <a:t>عندما يحول مصممو الأزياء التركيز من أجسادنا إلى بيوتنا</a:t>
            </a:r>
            <a:endParaRPr lang="ar-LB" sz="2400" dirty="0">
              <a:solidFill>
                <a:prstClr val="black"/>
              </a:solidFill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83738" y="1037209"/>
            <a:ext cx="6442075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endParaRPr sz="18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19683" y="2656332"/>
            <a:ext cx="3970020" cy="28087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58328" y="4030983"/>
            <a:ext cx="4103370" cy="2798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12664" y="2622804"/>
            <a:ext cx="3903726" cy="29100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04879" y="1868053"/>
            <a:ext cx="2121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smtClean="0"/>
              <a:t>فيندي</a:t>
            </a:r>
            <a:endParaRPr lang="en-US" sz="3200" b="1" dirty="0"/>
          </a:p>
        </p:txBody>
      </p:sp>
      <p:sp>
        <p:nvSpPr>
          <p:cNvPr id="14" name="Rectangle 13"/>
          <p:cNvSpPr/>
          <p:nvPr/>
        </p:nvSpPr>
        <p:spPr>
          <a:xfrm>
            <a:off x="6479320" y="2071557"/>
            <a:ext cx="45993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ar-LB" sz="3200" b="1" dirty="0">
                <a:solidFill>
                  <a:prstClr val="black"/>
                </a:solidFill>
              </a:rPr>
              <a:t>مجموعة </a:t>
            </a:r>
            <a:r>
              <a:rPr lang="ar-LB" sz="3200" b="1" dirty="0" smtClean="0">
                <a:solidFill>
                  <a:prstClr val="black"/>
                </a:solidFill>
              </a:rPr>
              <a:t>فيندي المنزلية </a:t>
            </a:r>
            <a:r>
              <a:rPr lang="ar-LB" sz="3200" b="1" dirty="0">
                <a:solidFill>
                  <a:prstClr val="black"/>
                </a:solidFill>
              </a:rPr>
              <a:t>- </a:t>
            </a:r>
            <a:r>
              <a:rPr lang="ar-LB" sz="3200" b="1" dirty="0" smtClean="0">
                <a:solidFill>
                  <a:prstClr val="black"/>
                </a:solidFill>
              </a:rPr>
              <a:t>1989</a:t>
            </a:r>
            <a:endParaRPr lang="en-US" sz="3200" b="1" dirty="0">
              <a:solidFill>
                <a:prstClr val="black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l="15625" r="18750" b="9391"/>
          <a:stretch/>
        </p:blipFill>
        <p:spPr>
          <a:xfrm>
            <a:off x="1991782" y="1838594"/>
            <a:ext cx="573741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82365" y="2507615"/>
            <a:ext cx="7247255" cy="14147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sz="4800" b="1" spc="-30" dirty="0" smtClean="0">
                <a:solidFill>
                  <a:srgbClr val="007987"/>
                </a:solidFill>
                <a:latin typeface="Arial Black"/>
                <a:cs typeface="Arial Black"/>
              </a:rPr>
              <a:t>الألوان العصرية</a:t>
            </a:r>
            <a:endParaRPr sz="4800" dirty="0">
              <a:latin typeface="Arial Black"/>
              <a:cs typeface="Arial Black"/>
            </a:endParaRPr>
          </a:p>
          <a:p>
            <a:pPr algn="ctr">
              <a:lnSpc>
                <a:spcPts val="5185"/>
              </a:lnSpc>
            </a:pPr>
            <a:r>
              <a:rPr lang="ar-LB" sz="4800" b="1" spc="-120" dirty="0" smtClean="0">
                <a:solidFill>
                  <a:srgbClr val="007987"/>
                </a:solidFill>
                <a:latin typeface="Arial Black"/>
                <a:cs typeface="Arial Black"/>
              </a:rPr>
              <a:t>خريف/شتاء </a:t>
            </a:r>
            <a:r>
              <a:rPr lang="ar-LB" sz="4000" b="1" spc="-120" dirty="0" smtClean="0">
                <a:solidFill>
                  <a:srgbClr val="007987"/>
                </a:solidFill>
                <a:latin typeface="Arial Black"/>
                <a:cs typeface="Arial Black"/>
              </a:rPr>
              <a:t>2018-2019</a:t>
            </a:r>
            <a:endParaRPr sz="48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12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438400" y="2189982"/>
            <a:ext cx="6230620" cy="21780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1625" marR="12700" indent="-289560" algn="just" rtl="1">
              <a:lnSpc>
                <a:spcPct val="139700"/>
              </a:lnSpc>
            </a:pPr>
            <a:r>
              <a:rPr lang="ar-LB" sz="3300" b="1" spc="-114" dirty="0" smtClean="0">
                <a:solidFill>
                  <a:srgbClr val="007987"/>
                </a:solidFill>
                <a:latin typeface="Arial Black"/>
                <a:cs typeface="Arial Black"/>
              </a:rPr>
              <a:t>من الموضة إلى التصاميم الداخلية...</a:t>
            </a:r>
            <a:endParaRPr lang="ar-LB" sz="3300" b="1" spc="0" dirty="0" smtClean="0">
              <a:solidFill>
                <a:srgbClr val="007987"/>
              </a:solidFill>
              <a:latin typeface="Arial Black"/>
              <a:cs typeface="Arial Black"/>
            </a:endParaRPr>
          </a:p>
          <a:p>
            <a:pPr marL="301625" marR="12700" indent="-289560" algn="just" rtl="1">
              <a:lnSpc>
                <a:spcPct val="139700"/>
              </a:lnSpc>
            </a:pPr>
            <a:r>
              <a:rPr lang="ar-LB" sz="22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1- أولاً... نظرة سريعة على الممر!</a:t>
            </a:r>
            <a:endParaRPr lang="ar-LB" sz="2200" b="1" spc="-10" dirty="0" smtClean="0">
              <a:solidFill>
                <a:srgbClr val="7E7E7E"/>
              </a:solidFill>
              <a:latin typeface="Arial Black"/>
              <a:cs typeface="Arial Black"/>
            </a:endParaRPr>
          </a:p>
          <a:p>
            <a:pPr marL="301625" marR="12700" indent="-289560" algn="just" rtl="1">
              <a:lnSpc>
                <a:spcPct val="139700"/>
              </a:lnSpc>
            </a:pPr>
            <a:r>
              <a:rPr lang="ar-LB" sz="22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2- نحو تصاميم داخلية مليئة بالألوان.</a:t>
            </a:r>
          </a:p>
          <a:p>
            <a:pPr marL="301625" marR="12700" indent="-289560" algn="just" rtl="1">
              <a:lnSpc>
                <a:spcPct val="139700"/>
              </a:lnSpc>
            </a:pPr>
            <a:r>
              <a:rPr lang="ar-LB" sz="22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3- مراجع لوحة الألوان.</a:t>
            </a:r>
            <a:endParaRPr sz="2200" dirty="0"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13292" y="2161032"/>
            <a:ext cx="3332226" cy="38625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72043" y="4375406"/>
            <a:ext cx="3089909" cy="2381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111742" y="50545"/>
            <a:ext cx="2732405" cy="538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الألوان العصرية</a:t>
            </a:r>
          </a:p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خريف/شتاء 2018-2019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13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26029" y="2392014"/>
            <a:ext cx="6230620" cy="20231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1625" marR="12700" lvl="0" indent="-289560" algn="just" rtl="1">
              <a:lnSpc>
                <a:spcPct val="139700"/>
              </a:lnSpc>
            </a:pPr>
            <a:r>
              <a:rPr lang="ar-LB" sz="3300" b="1" spc="-114" dirty="0">
                <a:solidFill>
                  <a:srgbClr val="007987"/>
                </a:solidFill>
                <a:latin typeface="Arial Black"/>
                <a:cs typeface="Arial Black"/>
              </a:rPr>
              <a:t>من الموضة إلى التصاميم الداخلية...</a:t>
            </a:r>
            <a:endParaRPr lang="ar-LB" sz="3300" b="1" dirty="0">
              <a:solidFill>
                <a:srgbClr val="007987"/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rgbClr val="7E7E7E"/>
                </a:solidFill>
                <a:latin typeface="Arial Black"/>
                <a:cs typeface="Arial Black"/>
              </a:rPr>
              <a:t>1- أولاً... نظرة سريعة على الممر!</a:t>
            </a:r>
            <a:endParaRPr lang="ar-LB" sz="2200" b="1" spc="-10" dirty="0">
              <a:solidFill>
                <a:srgbClr val="7E7E7E"/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2- نحو </a:t>
            </a:r>
            <a:r>
              <a:rPr lang="ar-LB" sz="2200" b="1" spc="-20" dirty="0" smtClean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تصاميم داخلية مليئة بالألوان.</a:t>
            </a:r>
            <a:endParaRPr lang="ar-LB" sz="2200" b="1" spc="-2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3- مراجع لوحة </a:t>
            </a:r>
            <a:r>
              <a:rPr lang="ar-LB" sz="2200" b="1" spc="-20" dirty="0" smtClean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الألوان.</a:t>
            </a:r>
            <a:endParaRPr lang="ar-LB" sz="220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13292" y="2161032"/>
            <a:ext cx="3332226" cy="38625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72043" y="4375406"/>
            <a:ext cx="3089909" cy="2381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111742" y="50545"/>
            <a:ext cx="2732405" cy="538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الألوان العصرية</a:t>
            </a:r>
          </a:p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خريف/شتاء 2018-2019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14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r" rtl="1">
              <a:lnSpc>
                <a:spcPct val="100000"/>
              </a:lnSpc>
            </a:pPr>
            <a:r>
              <a:rPr lang="ar-LB" sz="3200" b="1" spc="-5" dirty="0">
                <a:solidFill>
                  <a:srgbClr val="7E7E7E"/>
                </a:solidFill>
                <a:latin typeface="Arial Black"/>
                <a:cs typeface="Arial Black"/>
              </a:rPr>
              <a:t>1- أولاً... نظرة سريعة على </a:t>
            </a:r>
            <a:r>
              <a:rPr lang="ar-LB" sz="3200" b="1" spc="-5" dirty="0" smtClean="0">
                <a:solidFill>
                  <a:srgbClr val="7E7E7E"/>
                </a:solidFill>
                <a:latin typeface="Arial Black"/>
                <a:cs typeface="Arial Black"/>
              </a:rPr>
              <a:t>الممر!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9768" y="1251203"/>
            <a:ext cx="7026402" cy="3981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685531" y="1251203"/>
            <a:ext cx="4074414" cy="29192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85531" y="4116323"/>
            <a:ext cx="4133850" cy="27393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09700" y="5295900"/>
            <a:ext cx="6030468" cy="1143914"/>
          </a:xfrm>
          <a:custGeom>
            <a:avLst/>
            <a:gdLst/>
            <a:ahLst/>
            <a:cxnLst/>
            <a:rect l="l" t="t" r="r" b="b"/>
            <a:pathLst>
              <a:path w="6030468" h="848868">
                <a:moveTo>
                  <a:pt x="5888990" y="0"/>
                </a:moveTo>
                <a:lnTo>
                  <a:pt x="130365" y="430"/>
                </a:lnTo>
                <a:lnTo>
                  <a:pt x="88807" y="10138"/>
                </a:lnTo>
                <a:lnTo>
                  <a:pt x="52977" y="31112"/>
                </a:lnTo>
                <a:lnTo>
                  <a:pt x="24888" y="61337"/>
                </a:lnTo>
                <a:lnTo>
                  <a:pt x="6558" y="98797"/>
                </a:lnTo>
                <a:lnTo>
                  <a:pt x="0" y="141478"/>
                </a:lnTo>
                <a:lnTo>
                  <a:pt x="430" y="718505"/>
                </a:lnTo>
                <a:lnTo>
                  <a:pt x="10138" y="760070"/>
                </a:lnTo>
                <a:lnTo>
                  <a:pt x="31112" y="795901"/>
                </a:lnTo>
                <a:lnTo>
                  <a:pt x="61337" y="823985"/>
                </a:lnTo>
                <a:lnTo>
                  <a:pt x="98797" y="842312"/>
                </a:lnTo>
                <a:lnTo>
                  <a:pt x="141478" y="848868"/>
                </a:lnTo>
                <a:lnTo>
                  <a:pt x="5900102" y="848437"/>
                </a:lnTo>
                <a:lnTo>
                  <a:pt x="5941660" y="838732"/>
                </a:lnTo>
                <a:lnTo>
                  <a:pt x="5977490" y="817763"/>
                </a:lnTo>
                <a:lnTo>
                  <a:pt x="6005579" y="787542"/>
                </a:lnTo>
                <a:lnTo>
                  <a:pt x="6023909" y="750080"/>
                </a:lnTo>
                <a:lnTo>
                  <a:pt x="6030468" y="707390"/>
                </a:lnTo>
                <a:lnTo>
                  <a:pt x="6030037" y="130365"/>
                </a:lnTo>
                <a:lnTo>
                  <a:pt x="6020329" y="88807"/>
                </a:lnTo>
                <a:lnTo>
                  <a:pt x="5999355" y="52977"/>
                </a:lnTo>
                <a:lnTo>
                  <a:pt x="5969130" y="24888"/>
                </a:lnTo>
                <a:lnTo>
                  <a:pt x="5931670" y="6558"/>
                </a:lnTo>
                <a:lnTo>
                  <a:pt x="5888990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63064" y="5347614"/>
            <a:ext cx="5523865" cy="6483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87705" marR="12700" indent="-675640">
              <a:lnSpc>
                <a:spcPct val="150000"/>
              </a:lnSpc>
            </a:pPr>
            <a:r>
              <a:rPr lang="ar-LB" sz="2400" b="1" dirty="0">
                <a:solidFill>
                  <a:srgbClr val="FFFFFF"/>
                </a:solidFill>
                <a:latin typeface="Verdana"/>
                <a:cs typeface="Verdana"/>
              </a:rPr>
              <a:t>ثراء الألوان والتنوع المتوقع من </a:t>
            </a:r>
            <a:r>
              <a:rPr lang="ar-LB" sz="2400" b="1" dirty="0" smtClean="0">
                <a:solidFill>
                  <a:srgbClr val="FFFFFF"/>
                </a:solidFill>
                <a:latin typeface="Verdana"/>
                <a:cs typeface="Verdana"/>
              </a:rPr>
              <a:t>الخريف/الشتاء: ظلال مذهلة، ديناميكية، وأيضاً رومانسية!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15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dirty="0" smtClean="0">
                <a:solidFill>
                  <a:srgbClr val="7E7E7E"/>
                </a:solidFill>
                <a:latin typeface="Arial Black"/>
                <a:cs typeface="Arial Black"/>
              </a:rPr>
              <a:t>أحمر خريفي ثري وزهري أنثوي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3191" y="1597152"/>
            <a:ext cx="3532632" cy="41437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36720" y="1597152"/>
            <a:ext cx="3599687" cy="41742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161019" y="1597152"/>
            <a:ext cx="3601212" cy="4218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16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spc="105" dirty="0" smtClean="0">
                <a:solidFill>
                  <a:srgbClr val="7E7E7E"/>
                </a:solidFill>
                <a:latin typeface="Arial Black"/>
                <a:cs typeface="Arial Black"/>
              </a:rPr>
              <a:t>أزرق الشتاء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670304" y="1397508"/>
            <a:ext cx="4352544" cy="49667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43471" y="1402080"/>
            <a:ext cx="4331208" cy="49621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17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dirty="0" smtClean="0">
                <a:solidFill>
                  <a:srgbClr val="7E7E7E"/>
                </a:solidFill>
                <a:latin typeface="Arial Black"/>
                <a:cs typeface="Arial Black"/>
              </a:rPr>
              <a:t>بني ترابي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7344" y="1444752"/>
            <a:ext cx="6038088" cy="4613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60335" y="1444752"/>
            <a:ext cx="4027931" cy="4613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18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spc="-90" dirty="0" smtClean="0">
                <a:solidFill>
                  <a:srgbClr val="7E7E7E"/>
                </a:solidFill>
                <a:latin typeface="Arial Black"/>
                <a:cs typeface="Arial Black"/>
              </a:rPr>
              <a:t>الألوان الفاتحة وألوان النيون الخريفية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20239" y="1435608"/>
            <a:ext cx="4152900" cy="483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89191" y="1421891"/>
            <a:ext cx="4233671" cy="48798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19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391400" y="762000"/>
            <a:ext cx="4007485" cy="4464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r" rtl="1">
              <a:lnSpc>
                <a:spcPct val="100000"/>
              </a:lnSpc>
            </a:pPr>
            <a:r>
              <a:rPr lang="ar-LB" sz="4400" b="1" spc="-225" dirty="0" smtClean="0">
                <a:solidFill>
                  <a:srgbClr val="007987"/>
                </a:solidFill>
                <a:latin typeface="Arial Black"/>
                <a:cs typeface="Arial Black"/>
              </a:rPr>
              <a:t>جدول المحتويات</a:t>
            </a:r>
            <a:endParaRPr sz="44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6185915"/>
            <a:ext cx="1342644" cy="6720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24603" y="1545844"/>
            <a:ext cx="7767320" cy="2330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-55" dirty="0" smtClean="0">
                <a:solidFill>
                  <a:srgbClr val="585858"/>
                </a:solidFill>
                <a:latin typeface="Arial Black"/>
                <a:cs typeface="Arial Black"/>
              </a:rPr>
              <a:t>تصميم الأزياء وهندسة الديكور</a:t>
            </a:r>
            <a:endParaRPr sz="2000" dirty="0">
              <a:latin typeface="Arial Black"/>
              <a:cs typeface="Arial Black"/>
            </a:endParaRPr>
          </a:p>
          <a:p>
            <a:pPr algn="r" rtl="1">
              <a:lnSpc>
                <a:spcPts val="750"/>
              </a:lnSpc>
              <a:spcBef>
                <a:spcPts val="5"/>
              </a:spcBef>
              <a:buClr>
                <a:srgbClr val="585858"/>
              </a:buClr>
              <a:buFont typeface="Arial Black"/>
              <a:buAutoNum type="arabicPeriod"/>
            </a:pPr>
            <a:endParaRPr sz="750" dirty="0"/>
          </a:p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0" dirty="0" smtClean="0">
                <a:solidFill>
                  <a:srgbClr val="585858"/>
                </a:solidFill>
                <a:latin typeface="Arial Black"/>
                <a:cs typeface="Arial Black"/>
              </a:rPr>
              <a:t>الألوان العصرية – من الأزياء إلى الديكور</a:t>
            </a:r>
            <a:endParaRPr sz="2000" dirty="0">
              <a:latin typeface="Arial Black"/>
              <a:cs typeface="Arial Black"/>
            </a:endParaRPr>
          </a:p>
          <a:p>
            <a:pPr algn="r" rtl="1">
              <a:lnSpc>
                <a:spcPts val="750"/>
              </a:lnSpc>
              <a:spcBef>
                <a:spcPts val="17"/>
              </a:spcBef>
              <a:buClr>
                <a:srgbClr val="585858"/>
              </a:buClr>
              <a:buFont typeface="Arial Black"/>
              <a:buAutoNum type="arabicPeriod"/>
            </a:pPr>
            <a:endParaRPr sz="750" dirty="0"/>
          </a:p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-75" dirty="0" smtClean="0">
                <a:solidFill>
                  <a:srgbClr val="585858"/>
                </a:solidFill>
                <a:latin typeface="Arial Black"/>
                <a:cs typeface="Arial Black"/>
              </a:rPr>
              <a:t>مواد الاتجاهات الرئيسية</a:t>
            </a:r>
            <a:endParaRPr sz="2000" dirty="0">
              <a:latin typeface="Arial Black"/>
              <a:cs typeface="Arial Black"/>
            </a:endParaRPr>
          </a:p>
          <a:p>
            <a:pPr algn="r" rtl="1">
              <a:lnSpc>
                <a:spcPts val="750"/>
              </a:lnSpc>
              <a:spcBef>
                <a:spcPts val="5"/>
              </a:spcBef>
              <a:buClr>
                <a:srgbClr val="585858"/>
              </a:buClr>
              <a:buFont typeface="Arial Black"/>
              <a:buAutoNum type="arabicPeriod"/>
            </a:pPr>
            <a:endParaRPr sz="750" dirty="0"/>
          </a:p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0" dirty="0" smtClean="0">
                <a:solidFill>
                  <a:srgbClr val="585858"/>
                </a:solidFill>
                <a:latin typeface="Arial Black"/>
                <a:cs typeface="Arial Black"/>
              </a:rPr>
              <a:t>تأثير الاتجاهات العالمية على الساحة اللبنانية</a:t>
            </a:r>
            <a:endParaRPr sz="2000" dirty="0">
              <a:latin typeface="Arial Black"/>
              <a:cs typeface="Arial Black"/>
            </a:endParaRPr>
          </a:p>
          <a:p>
            <a:pPr algn="r" rtl="1">
              <a:lnSpc>
                <a:spcPts val="750"/>
              </a:lnSpc>
              <a:spcBef>
                <a:spcPts val="8"/>
              </a:spcBef>
              <a:buClr>
                <a:srgbClr val="585858"/>
              </a:buClr>
              <a:buFont typeface="Arial Black"/>
              <a:buAutoNum type="arabicPeriod"/>
            </a:pPr>
            <a:endParaRPr sz="750" dirty="0"/>
          </a:p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cs typeface="Arial Black"/>
              </a:rPr>
              <a:t>هندسة</a:t>
            </a:r>
            <a:r>
              <a:rPr lang="ar-LB" sz="2000" b="1" spc="0" dirty="0" smtClean="0">
                <a:solidFill>
                  <a:srgbClr val="585858"/>
                </a:solidFill>
                <a:latin typeface="Arial Black"/>
                <a:cs typeface="Arial Black"/>
              </a:rPr>
              <a:t> وتصاميم أوسكار </a:t>
            </a:r>
            <a:r>
              <a:rPr lang="ar-LB" sz="2000" b="1" spc="0" dirty="0" err="1" smtClean="0">
                <a:solidFill>
                  <a:srgbClr val="585858"/>
                </a:solidFill>
                <a:latin typeface="Arial Black"/>
                <a:cs typeface="Arial Black"/>
              </a:rPr>
              <a:t>نيماير</a:t>
            </a:r>
            <a:endParaRPr sz="2000" dirty="0">
              <a:latin typeface="Arial Black"/>
              <a:cs typeface="Arial Black"/>
            </a:endParaRPr>
          </a:p>
          <a:p>
            <a:pPr algn="r" rtl="1">
              <a:lnSpc>
                <a:spcPts val="750"/>
              </a:lnSpc>
              <a:spcBef>
                <a:spcPts val="17"/>
              </a:spcBef>
              <a:buClr>
                <a:srgbClr val="585858"/>
              </a:buClr>
              <a:buFont typeface="Arial Black"/>
              <a:buAutoNum type="arabicPeriod"/>
            </a:pPr>
            <a:endParaRPr sz="750" dirty="0"/>
          </a:p>
          <a:p>
            <a:pPr marL="469900" indent="-457200" algn="r" rtl="1">
              <a:lnSpc>
                <a:spcPct val="100000"/>
              </a:lnSpc>
              <a:buClr>
                <a:srgbClr val="585858"/>
              </a:buClr>
              <a:buFont typeface="Arial Black"/>
              <a:buAutoNum type="arabicPeriod"/>
              <a:tabLst>
                <a:tab pos="469265" algn="l"/>
              </a:tabLst>
            </a:pPr>
            <a:r>
              <a:rPr lang="ar-LB" sz="2000" b="1" spc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/>
                <a:cs typeface="Arial Black"/>
              </a:rPr>
              <a:t>الزي</a:t>
            </a:r>
            <a:r>
              <a:rPr lang="ar-LB" sz="2000" b="1" spc="0" dirty="0" smtClean="0">
                <a:solidFill>
                  <a:srgbClr val="585858"/>
                </a:solidFill>
                <a:latin typeface="Arial Black"/>
                <a:cs typeface="Arial Black"/>
              </a:rPr>
              <a:t> الكلاسيكي الأنيق</a:t>
            </a:r>
            <a:endParaRPr sz="20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2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spc="105" dirty="0" smtClean="0">
                <a:solidFill>
                  <a:srgbClr val="7E7E7E"/>
                </a:solidFill>
                <a:latin typeface="Arial Black"/>
                <a:cs typeface="Arial Black"/>
              </a:rPr>
              <a:t>أخضر الشتاء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75944" y="1511808"/>
            <a:ext cx="5580887" cy="42611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235952" y="1511808"/>
            <a:ext cx="3723132" cy="4282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20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ar-LB" sz="3200" b="1" spc="105" dirty="0" smtClean="0">
                <a:solidFill>
                  <a:srgbClr val="7E7E7E"/>
                </a:solidFill>
                <a:latin typeface="Arial Black"/>
                <a:cs typeface="Arial Black"/>
              </a:rPr>
              <a:t>ألوان الشتاء الناعمة والطبيعية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14955" y="1453895"/>
            <a:ext cx="2150364" cy="4965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68823" y="1434083"/>
            <a:ext cx="2170176" cy="49834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31835" y="1434083"/>
            <a:ext cx="2104644" cy="49834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20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88694" y="459485"/>
            <a:ext cx="9269095" cy="5086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200" b="1" spc="105" dirty="0" smtClean="0">
                <a:solidFill>
                  <a:srgbClr val="7E7E7E"/>
                </a:solidFill>
                <a:latin typeface="Arial Black"/>
                <a:cs typeface="Arial Black"/>
              </a:rPr>
              <a:t>أسود الشتاء الأنيق والفضي البراق</a:t>
            </a:r>
            <a:endParaRPr sz="32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24828" y="1446275"/>
            <a:ext cx="4212335" cy="49027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844039" y="1446275"/>
            <a:ext cx="4265676" cy="49103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21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29000" y="2354918"/>
            <a:ext cx="6230620" cy="2018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1625" marR="12700" lvl="0" indent="-289560" algn="just" rtl="1">
              <a:lnSpc>
                <a:spcPct val="139700"/>
              </a:lnSpc>
            </a:pPr>
            <a:r>
              <a:rPr lang="ar-LB" sz="3300" b="1" spc="-114" dirty="0">
                <a:solidFill>
                  <a:srgbClr val="007987"/>
                </a:solidFill>
                <a:latin typeface="Arial Black"/>
                <a:cs typeface="Arial Black"/>
              </a:rPr>
              <a:t>من الموضة إلى التصاميم الداخلية...</a:t>
            </a:r>
            <a:endParaRPr lang="ar-LB" sz="3300" b="1" dirty="0">
              <a:solidFill>
                <a:srgbClr val="007987"/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1- أولاً... نظرة سريعة على الممر!</a:t>
            </a:r>
            <a:endParaRPr lang="ar-LB" sz="2200" b="1" spc="-1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rgbClr val="7E7E7E"/>
                </a:solidFill>
                <a:latin typeface="Arial Black"/>
                <a:cs typeface="Arial Black"/>
              </a:rPr>
              <a:t>2- نحو </a:t>
            </a:r>
            <a:r>
              <a:rPr lang="ar-LB" sz="22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تصاميم داخلية مليئة بالألوان.</a:t>
            </a:r>
            <a:endParaRPr lang="ar-LB" sz="2200" b="1" spc="-20" dirty="0">
              <a:solidFill>
                <a:srgbClr val="7E7E7E"/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3- مراجع لوحة </a:t>
            </a:r>
            <a:r>
              <a:rPr lang="ar-LB" sz="2200" b="1" spc="-20" dirty="0" smtClean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الألوان</a:t>
            </a: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. </a:t>
            </a:r>
            <a:endParaRPr lang="ar-LB" sz="220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813292" y="2161032"/>
            <a:ext cx="3332226" cy="38625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72043" y="4375406"/>
            <a:ext cx="3089909" cy="2381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111742" y="50545"/>
            <a:ext cx="2732405" cy="538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الألوان العصرية</a:t>
            </a:r>
          </a:p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خريف/شتاء 2018-2019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22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4347" y="461771"/>
            <a:ext cx="7621270" cy="570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tabLst>
                <a:tab pos="2900680" algn="l"/>
                <a:tab pos="5006975" algn="l"/>
              </a:tabLst>
            </a:pPr>
            <a:r>
              <a:rPr lang="ar-LB" sz="3600" b="1" spc="-30" dirty="0">
                <a:solidFill>
                  <a:srgbClr val="7E7E7E"/>
                </a:solidFill>
                <a:latin typeface="Arial Black"/>
                <a:cs typeface="Arial Black"/>
              </a:rPr>
              <a:t>2- نحو تصاميم داخلية مليئة </a:t>
            </a:r>
            <a:r>
              <a:rPr lang="ar-LB" sz="3600" b="1" spc="-30" dirty="0" smtClean="0">
                <a:solidFill>
                  <a:srgbClr val="7E7E7E"/>
                </a:solidFill>
                <a:latin typeface="Arial Black"/>
                <a:cs typeface="Arial Black"/>
              </a:rPr>
              <a:t>بالألوان</a:t>
            </a:r>
            <a:endParaRPr lang="ar-LB" sz="3600" b="1" spc="-30" dirty="0">
              <a:solidFill>
                <a:srgbClr val="7E7E7E"/>
              </a:solidFill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746492" y="1427988"/>
            <a:ext cx="3838194" cy="37833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77355" y="4344923"/>
            <a:ext cx="4499609" cy="22151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45819" y="1248155"/>
            <a:ext cx="6758178" cy="343128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0143" y="4741164"/>
            <a:ext cx="5634228" cy="1202436"/>
          </a:xfrm>
          <a:custGeom>
            <a:avLst/>
            <a:gdLst/>
            <a:ahLst/>
            <a:cxnLst/>
            <a:rect l="l" t="t" r="r" b="b"/>
            <a:pathLst>
              <a:path w="5634228" h="1039368">
                <a:moveTo>
                  <a:pt x="5461000" y="0"/>
                </a:moveTo>
                <a:lnTo>
                  <a:pt x="168927" y="52"/>
                </a:lnTo>
                <a:lnTo>
                  <a:pt x="126154" y="6475"/>
                </a:lnTo>
                <a:lnTo>
                  <a:pt x="87480" y="22685"/>
                </a:lnTo>
                <a:lnTo>
                  <a:pt x="54248" y="47338"/>
                </a:lnTo>
                <a:lnTo>
                  <a:pt x="27799" y="79089"/>
                </a:lnTo>
                <a:lnTo>
                  <a:pt x="9474" y="116594"/>
                </a:lnTo>
                <a:lnTo>
                  <a:pt x="617" y="158508"/>
                </a:lnTo>
                <a:lnTo>
                  <a:pt x="0" y="173228"/>
                </a:lnTo>
                <a:lnTo>
                  <a:pt x="52" y="870440"/>
                </a:lnTo>
                <a:lnTo>
                  <a:pt x="6472" y="913213"/>
                </a:lnTo>
                <a:lnTo>
                  <a:pt x="22677" y="951887"/>
                </a:lnTo>
                <a:lnTo>
                  <a:pt x="47324" y="985119"/>
                </a:lnTo>
                <a:lnTo>
                  <a:pt x="79072" y="1011568"/>
                </a:lnTo>
                <a:lnTo>
                  <a:pt x="116579" y="1029893"/>
                </a:lnTo>
                <a:lnTo>
                  <a:pt x="158503" y="1038750"/>
                </a:lnTo>
                <a:lnTo>
                  <a:pt x="173228" y="1039368"/>
                </a:lnTo>
                <a:lnTo>
                  <a:pt x="5465298" y="1039315"/>
                </a:lnTo>
                <a:lnTo>
                  <a:pt x="5508060" y="1032895"/>
                </a:lnTo>
                <a:lnTo>
                  <a:pt x="5546730" y="1016690"/>
                </a:lnTo>
                <a:lnTo>
                  <a:pt x="5579964" y="992043"/>
                </a:lnTo>
                <a:lnTo>
                  <a:pt x="5606419" y="960295"/>
                </a:lnTo>
                <a:lnTo>
                  <a:pt x="5624749" y="922788"/>
                </a:lnTo>
                <a:lnTo>
                  <a:pt x="5633610" y="880864"/>
                </a:lnTo>
                <a:lnTo>
                  <a:pt x="5634228" y="866140"/>
                </a:lnTo>
                <a:lnTo>
                  <a:pt x="5634175" y="168929"/>
                </a:lnTo>
                <a:lnTo>
                  <a:pt x="5627752" y="126167"/>
                </a:lnTo>
                <a:lnTo>
                  <a:pt x="5611542" y="87497"/>
                </a:lnTo>
                <a:lnTo>
                  <a:pt x="5586889" y="54263"/>
                </a:lnTo>
                <a:lnTo>
                  <a:pt x="5555138" y="27808"/>
                </a:lnTo>
                <a:lnTo>
                  <a:pt x="5517633" y="9478"/>
                </a:lnTo>
                <a:lnTo>
                  <a:pt x="5475719" y="617"/>
                </a:lnTo>
                <a:lnTo>
                  <a:pt x="5461000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36828" y="4779644"/>
            <a:ext cx="5139055" cy="1316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0" algn="ctr">
              <a:lnSpc>
                <a:spcPct val="100000"/>
              </a:lnSpc>
            </a:pPr>
            <a:r>
              <a:rPr lang="ar-LB" sz="28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لوحة بتنوع كامل:</a:t>
            </a:r>
            <a:endParaRPr sz="2800" dirty="0" smtClean="0">
              <a:latin typeface="Verdana"/>
              <a:cs typeface="Verdana"/>
            </a:endParaRPr>
          </a:p>
          <a:p>
            <a:pPr>
              <a:lnSpc>
                <a:spcPts val="950"/>
              </a:lnSpc>
              <a:spcBef>
                <a:spcPts val="12"/>
              </a:spcBef>
            </a:pPr>
            <a:endParaRPr sz="1050" dirty="0" smtClean="0"/>
          </a:p>
          <a:p>
            <a:pPr marL="12700" marR="12700" indent="0" algn="ctr">
              <a:lnSpc>
                <a:spcPct val="100000"/>
              </a:lnSpc>
            </a:pPr>
            <a:r>
              <a:rPr lang="ar-LB" sz="20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ألوان جريئة وجميلة، مثيرة ومعدنية، ناعمة وهادئة، ولكن ليست مملة على الإطلاق!</a:t>
            </a:r>
            <a:endParaRPr sz="2000" dirty="0">
              <a:latin typeface="Verdana"/>
              <a:cs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4347" y="461771"/>
            <a:ext cx="4615815" cy="5581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6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الألوان الفاتحة المعتدلة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858511" y="2055876"/>
            <a:ext cx="3463290" cy="42710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7673" y="1347851"/>
            <a:ext cx="6358255" cy="8210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marR="12700" indent="-287020" algn="just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dirty="0">
                <a:solidFill>
                  <a:srgbClr val="7E7E7E"/>
                </a:solidFill>
                <a:latin typeface="Arial"/>
                <a:cs typeface="Arial"/>
              </a:rPr>
              <a:t>ظ</a:t>
            </a:r>
            <a:r>
              <a:rPr lang="ar-LB" sz="2000" dirty="0" smtClean="0">
                <a:solidFill>
                  <a:srgbClr val="7E7E7E"/>
                </a:solidFill>
                <a:latin typeface="Arial"/>
                <a:cs typeface="Arial"/>
              </a:rPr>
              <a:t>ل وردي غامق، باج أنيق ناعم، ونغمات </a:t>
            </a:r>
            <a:r>
              <a:rPr lang="ar-LB" sz="2000" dirty="0">
                <a:solidFill>
                  <a:srgbClr val="7E7E7E"/>
                </a:solidFill>
                <a:latin typeface="Arial"/>
                <a:cs typeface="Arial"/>
              </a:rPr>
              <a:t>رمادية </a:t>
            </a:r>
            <a:r>
              <a:rPr lang="ar-LB" sz="2000" dirty="0" smtClean="0">
                <a:solidFill>
                  <a:srgbClr val="7E7E7E"/>
                </a:solidFill>
                <a:latin typeface="Arial"/>
                <a:cs typeface="Arial"/>
              </a:rPr>
              <a:t>ومعدنية </a:t>
            </a:r>
            <a:r>
              <a:rPr lang="ar-LB" sz="2000" dirty="0">
                <a:solidFill>
                  <a:srgbClr val="7E7E7E"/>
                </a:solidFill>
                <a:latin typeface="Arial"/>
                <a:cs typeface="Arial"/>
              </a:rPr>
              <a:t>لتصميم منزل حديث محايد ومتناغم ومشرق </a:t>
            </a:r>
            <a:r>
              <a:rPr lang="ar-LB" sz="2000" dirty="0" smtClean="0">
                <a:solidFill>
                  <a:srgbClr val="7E7E7E"/>
                </a:solidFill>
                <a:latin typeface="Arial"/>
                <a:cs typeface="Arial"/>
              </a:rPr>
              <a:t>وبسيط.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94192" y="454151"/>
            <a:ext cx="3114294" cy="32956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5131" y="2484119"/>
            <a:ext cx="3958590" cy="395706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407907" y="3706369"/>
            <a:ext cx="3102102" cy="31036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14347" y="461771"/>
            <a:ext cx="5152390" cy="5581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tabLst>
                <a:tab pos="3741420" algn="l"/>
              </a:tabLst>
            </a:pPr>
            <a:r>
              <a:rPr lang="ar-LB" sz="3600" b="1" dirty="0" smtClean="0">
                <a:solidFill>
                  <a:srgbClr val="7E7E7E"/>
                </a:solidFill>
                <a:latin typeface="Arial Black"/>
                <a:cs typeface="Arial Black"/>
              </a:rPr>
              <a:t>نغمات ترابية طبيعية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6485" y="1373504"/>
            <a:ext cx="5529580" cy="8515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marR="12700" indent="-28702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1600" spc="-15" dirty="0" smtClean="0">
                <a:solidFill>
                  <a:srgbClr val="7E7E7E"/>
                </a:solidFill>
                <a:latin typeface="Arial"/>
                <a:cs typeface="Arial"/>
              </a:rPr>
              <a:t>نغمة ترابية وخصبة من لون الشوكولاتة، والبني، ولون الطين، تبدو متطورة وطبيعية.</a:t>
            </a:r>
            <a:endParaRPr sz="1600" dirty="0">
              <a:latin typeface="Arial"/>
              <a:cs typeface="Arial"/>
            </a:endParaRPr>
          </a:p>
          <a:p>
            <a:pPr algn="r" rtl="1">
              <a:lnSpc>
                <a:spcPts val="950"/>
              </a:lnSpc>
              <a:spcBef>
                <a:spcPts val="9"/>
              </a:spcBef>
              <a:buClr>
                <a:srgbClr val="7E7E7E"/>
              </a:buClr>
              <a:buFont typeface="Arial"/>
              <a:buChar char="▪"/>
            </a:pPr>
            <a:endParaRPr sz="950" dirty="0"/>
          </a:p>
          <a:p>
            <a:pPr marL="299085" indent="-287020" algn="r" rtl="1">
              <a:lnSpc>
                <a:spcPts val="1905"/>
              </a:lnSpc>
              <a:buClr>
                <a:srgbClr val="7E7E7E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1600" spc="-10" dirty="0" smtClean="0">
                <a:solidFill>
                  <a:srgbClr val="7E7E7E"/>
                </a:solidFill>
                <a:latin typeface="Arial"/>
                <a:cs typeface="Arial"/>
              </a:rPr>
              <a:t>يضاف إلى هذه النغمات لمسات من الأحمر الباهت والأخضر الباهت.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572756" y="3966974"/>
            <a:ext cx="4414265" cy="28247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3820669"/>
            <a:ext cx="4507230" cy="30350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2756" y="243840"/>
            <a:ext cx="3637026" cy="36370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46832" y="2505455"/>
            <a:ext cx="4056126" cy="254736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600" b="1" spc="20" dirty="0" smtClean="0">
                <a:solidFill>
                  <a:srgbClr val="7E7E7E"/>
                </a:solidFill>
                <a:latin typeface="Arial Black"/>
                <a:cs typeface="Arial Black"/>
              </a:rPr>
              <a:t>أحمر نابض بالحياة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7983" y="1547240"/>
            <a:ext cx="5939155" cy="4984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indent="-28702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تم تصميم هذا الأحمر النابض بالحياة لإبراز وتنشيط ومواءمة المكان.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39583" y="469391"/>
            <a:ext cx="4353306" cy="29771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7659" y="2514600"/>
            <a:ext cx="6678930" cy="304419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47431" y="3105913"/>
            <a:ext cx="2844546" cy="36751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600" b="1" dirty="0" smtClean="0">
                <a:solidFill>
                  <a:srgbClr val="7E7E7E"/>
                </a:solidFill>
                <a:latin typeface="Arial Black"/>
                <a:cs typeface="Arial Black"/>
              </a:rPr>
              <a:t>الأزرق البحري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981700" y="3585971"/>
            <a:ext cx="5473446" cy="31691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28243" y="1369567"/>
            <a:ext cx="6410757" cy="8839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indent="-287020" algn="r" rtl="1">
              <a:lnSpc>
                <a:spcPct val="100000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5" dirty="0" smtClean="0">
                <a:solidFill>
                  <a:srgbClr val="7A7A7A"/>
                </a:solidFill>
                <a:latin typeface="Arial"/>
                <a:cs typeface="Arial"/>
              </a:rPr>
              <a:t>إن الأزرق البحري هو لون عصري دائماً.</a:t>
            </a:r>
            <a:endParaRPr sz="2000" dirty="0">
              <a:latin typeface="Arial"/>
              <a:cs typeface="Arial"/>
            </a:endParaRPr>
          </a:p>
          <a:p>
            <a:pPr marL="299085" indent="-287020" algn="r" rtl="1">
              <a:lnSpc>
                <a:spcPct val="100000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5" dirty="0" smtClean="0">
                <a:solidFill>
                  <a:srgbClr val="7A7A7A"/>
                </a:solidFill>
                <a:latin typeface="Arial"/>
                <a:cs typeface="Arial"/>
              </a:rPr>
              <a:t>وعلى الرغم من أن الأزرق هو لون بارد، فهو لافت ويبني اتصالاً بين الطبيعة والمنزل. 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087868" y="280415"/>
            <a:ext cx="3246881" cy="32453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4592" y="2577083"/>
            <a:ext cx="5770626" cy="36004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6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لون البنفسجي الصارخ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7443" y="1375664"/>
            <a:ext cx="6536690" cy="7296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indent="-287020" algn="r" rtl="1">
              <a:lnSpc>
                <a:spcPct val="100000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0" dirty="0" smtClean="0">
                <a:solidFill>
                  <a:srgbClr val="7A7A7A"/>
                </a:solidFill>
                <a:latin typeface="Arial"/>
                <a:cs typeface="Arial"/>
              </a:rPr>
              <a:t>سمى </a:t>
            </a:r>
            <a:r>
              <a:rPr lang="ar-LB" sz="2000" spc="-10" dirty="0" err="1" smtClean="0">
                <a:solidFill>
                  <a:srgbClr val="7A7A7A"/>
                </a:solidFill>
                <a:latin typeface="Arial"/>
                <a:cs typeface="Arial"/>
              </a:rPr>
              <a:t>بانتون</a:t>
            </a:r>
            <a:r>
              <a:rPr lang="ar-LB" sz="2000" spc="-10" dirty="0" smtClean="0">
                <a:solidFill>
                  <a:srgbClr val="7A7A7A"/>
                </a:solidFill>
                <a:latin typeface="Arial"/>
                <a:cs typeface="Arial"/>
              </a:rPr>
              <a:t> اللون البنفسجي الصارخ لون عام 2018.</a:t>
            </a:r>
            <a:endParaRPr sz="2000" dirty="0">
              <a:latin typeface="Arial"/>
              <a:cs typeface="Arial"/>
            </a:endParaRPr>
          </a:p>
          <a:p>
            <a:pPr marL="299085" marR="12700" indent="-287020" algn="r" rtl="1">
              <a:lnSpc>
                <a:spcPct val="100000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5" dirty="0" smtClean="0">
                <a:solidFill>
                  <a:srgbClr val="7A7A7A"/>
                </a:solidFill>
                <a:latin typeface="Arial"/>
                <a:cs typeface="Arial"/>
              </a:rPr>
              <a:t>ضل غني ودقيق من اللون الأرجواني يضيف الطاقة والعمق إلى أي غرفة.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343400" y="1981200"/>
            <a:ext cx="7687817" cy="4876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0657" y="2286000"/>
            <a:ext cx="3630929" cy="36309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759900" y="2667000"/>
            <a:ext cx="8895080" cy="18999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400"/>
              </a:lnSpc>
              <a:spcBef>
                <a:spcPts val="45"/>
              </a:spcBef>
            </a:pPr>
            <a:endParaRPr sz="1400" dirty="0"/>
          </a:p>
          <a:p>
            <a:pPr marL="434340" algn="r" rtl="1">
              <a:lnSpc>
                <a:spcPct val="100000"/>
              </a:lnSpc>
            </a:pPr>
            <a:r>
              <a:rPr lang="ar-LB" sz="4800" b="1" spc="-155" dirty="0" smtClean="0">
                <a:solidFill>
                  <a:srgbClr val="007987"/>
                </a:solidFill>
                <a:latin typeface="Arial Black"/>
                <a:cs typeface="Arial Black"/>
              </a:rPr>
              <a:t>تصميم الأزياء وهندسة الديكور</a:t>
            </a:r>
            <a:endParaRPr sz="48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3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0938" y="1816480"/>
            <a:ext cx="7533005" cy="309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r" rtl="1">
              <a:lnSpc>
                <a:spcPct val="100000"/>
              </a:lnSpc>
            </a:pPr>
            <a:r>
              <a:rPr lang="ar-LB" sz="2800" b="1" dirty="0" smtClean="0">
                <a:solidFill>
                  <a:srgbClr val="585858"/>
                </a:solidFill>
                <a:latin typeface="Arial Black"/>
                <a:cs typeface="Arial Black"/>
              </a:rPr>
              <a:t>"ليست الموضة موضة الأزياء فحسب، بل هي موضة السماء والشارع والأفكار وطريقة العيش وما يحدث." – كوكو </a:t>
            </a:r>
            <a:r>
              <a:rPr lang="ar-LB" sz="2800" b="1" dirty="0" err="1" smtClean="0">
                <a:solidFill>
                  <a:srgbClr val="585858"/>
                </a:solidFill>
                <a:latin typeface="Arial Black"/>
                <a:cs typeface="Arial Black"/>
              </a:rPr>
              <a:t>شانيل</a:t>
            </a:r>
            <a:r>
              <a:rPr lang="ar-LB" sz="2800" b="1" dirty="0" smtClean="0">
                <a:solidFill>
                  <a:srgbClr val="585858"/>
                </a:solidFill>
                <a:latin typeface="Arial Black"/>
                <a:cs typeface="Arial Black"/>
              </a:rPr>
              <a:t> </a:t>
            </a:r>
            <a:endParaRPr sz="2800" dirty="0">
              <a:latin typeface="Arial Black"/>
              <a:cs typeface="Arial Black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600" b="1" spc="20" dirty="0" smtClean="0">
                <a:solidFill>
                  <a:srgbClr val="7E7E7E"/>
                </a:solidFill>
                <a:latin typeface="Arial Black"/>
                <a:cs typeface="Arial Black"/>
              </a:rPr>
              <a:t>ألوان نابضة بالحياة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9734" y="1348232"/>
            <a:ext cx="6070600" cy="7302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99085" indent="-287020" algn="r" rtl="1">
              <a:lnSpc>
                <a:spcPct val="100000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40" dirty="0" smtClean="0">
                <a:solidFill>
                  <a:srgbClr val="7A7A7A"/>
                </a:solidFill>
                <a:latin typeface="Arial"/>
                <a:cs typeface="Arial"/>
              </a:rPr>
              <a:t>ألوان الأصفر والأخضر والرملي الصارخة لبيئة سعيدة ومريحة.</a:t>
            </a:r>
          </a:p>
          <a:p>
            <a:pPr marL="299085" indent="-287020" algn="r" rtl="1">
              <a:lnSpc>
                <a:spcPts val="1905"/>
              </a:lnSpc>
              <a:buClr>
                <a:srgbClr val="7A7A7A"/>
              </a:buClr>
              <a:buFont typeface="Arial"/>
              <a:buChar char="▪"/>
              <a:tabLst>
                <a:tab pos="299085" algn="l"/>
              </a:tabLst>
            </a:pPr>
            <a:r>
              <a:rPr lang="ar-LB" sz="2000" spc="-10" dirty="0" smtClean="0">
                <a:solidFill>
                  <a:srgbClr val="7A7A7A"/>
                </a:solidFill>
                <a:latin typeface="Arial"/>
                <a:cs typeface="Arial"/>
              </a:rPr>
              <a:t>تجعلك هذه الألوان تشعر بالانتعاش.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76400" y="2078482"/>
            <a:ext cx="3902202" cy="44904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75094" y="2045843"/>
            <a:ext cx="5215737" cy="40501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31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14600" y="2267941"/>
            <a:ext cx="6230620" cy="2018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301625" marR="12700" lvl="0" indent="-289560" algn="just" rtl="1">
              <a:lnSpc>
                <a:spcPct val="139700"/>
              </a:lnSpc>
            </a:pPr>
            <a:r>
              <a:rPr lang="ar-LB" sz="3300" b="1" spc="-114" dirty="0">
                <a:solidFill>
                  <a:srgbClr val="007987"/>
                </a:solidFill>
                <a:latin typeface="Arial Black"/>
                <a:cs typeface="Arial Black"/>
              </a:rPr>
              <a:t>من الموضة إلى التصاميم الداخلية...</a:t>
            </a:r>
            <a:endParaRPr lang="ar-LB" sz="3300" b="1" dirty="0">
              <a:solidFill>
                <a:srgbClr val="007987"/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1- أولاً... نظرة سريعة على الممر!</a:t>
            </a:r>
            <a:endParaRPr lang="ar-LB" sz="2200" b="1" spc="-1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2- نحو </a:t>
            </a:r>
            <a:r>
              <a:rPr lang="ar-LB" sz="2200" b="1" spc="-20" dirty="0" smtClean="0">
                <a:solidFill>
                  <a:schemeClr val="bg1">
                    <a:lumMod val="95000"/>
                  </a:schemeClr>
                </a:solidFill>
                <a:latin typeface="Arial Black"/>
                <a:cs typeface="Arial Black"/>
              </a:rPr>
              <a:t>تصاميم داخلية مليئة بالألوان.</a:t>
            </a:r>
            <a:endParaRPr lang="ar-LB" sz="2200" b="1" spc="-20" dirty="0">
              <a:solidFill>
                <a:schemeClr val="bg1">
                  <a:lumMod val="95000"/>
                </a:schemeClr>
              </a:solidFill>
              <a:latin typeface="Arial Black"/>
              <a:cs typeface="Arial Black"/>
            </a:endParaRPr>
          </a:p>
          <a:p>
            <a:pPr marL="301625" marR="12700" lvl="0" indent="-289560" algn="just" rtl="1">
              <a:lnSpc>
                <a:spcPct val="139700"/>
              </a:lnSpc>
            </a:pPr>
            <a:r>
              <a:rPr lang="ar-LB" sz="2200" b="1" spc="-20" dirty="0">
                <a:solidFill>
                  <a:srgbClr val="7E7E7E"/>
                </a:solidFill>
                <a:latin typeface="Arial Black"/>
                <a:cs typeface="Arial Black"/>
              </a:rPr>
              <a:t>3- مراجع لوحة </a:t>
            </a:r>
            <a:r>
              <a:rPr lang="ar-LB" sz="22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الألوان</a:t>
            </a:r>
            <a:r>
              <a:rPr lang="ar-LB" sz="2200" b="1" spc="-20" dirty="0">
                <a:solidFill>
                  <a:srgbClr val="7E7E7E"/>
                </a:solidFill>
                <a:latin typeface="Arial Black"/>
                <a:cs typeface="Arial Black"/>
              </a:rPr>
              <a:t>. </a:t>
            </a:r>
            <a:endParaRPr lang="ar-LB" sz="2200" dirty="0">
              <a:solidFill>
                <a:prstClr val="black"/>
              </a:solidFill>
              <a:latin typeface="Arial Black"/>
              <a:cs typeface="Arial Black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13292" y="2161032"/>
            <a:ext cx="3332226" cy="38625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972043" y="4375406"/>
            <a:ext cx="3089909" cy="2381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111742" y="50545"/>
            <a:ext cx="2732405" cy="538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الألوان العصرية</a:t>
            </a:r>
          </a:p>
          <a:p>
            <a:pPr marR="0" algn="ctr">
              <a:lnSpc>
                <a:spcPct val="100000"/>
              </a:lnSpc>
            </a:pPr>
            <a:r>
              <a:rPr lang="ar-LB" b="1" spc="-15" dirty="0">
                <a:solidFill>
                  <a:srgbClr val="007987"/>
                </a:solidFill>
                <a:latin typeface="Arial Black"/>
                <a:cs typeface="Arial Black"/>
              </a:rPr>
              <a:t>خريف/شتاء 2018-2019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52550" y="495300"/>
            <a:ext cx="1581150" cy="1828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295400" y="3524250"/>
            <a:ext cx="1066800" cy="3238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09700" y="4762500"/>
            <a:ext cx="171450" cy="742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162300" y="304800"/>
            <a:ext cx="1619250" cy="2019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200400" y="3562350"/>
            <a:ext cx="1543050" cy="18859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10150" y="323850"/>
            <a:ext cx="1600200" cy="1981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96100" y="342900"/>
            <a:ext cx="1581150" cy="3238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19900" y="3524250"/>
            <a:ext cx="1638300" cy="18288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648700" y="266700"/>
            <a:ext cx="1638300" cy="20574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67750" y="3505200"/>
            <a:ext cx="1581150" cy="20002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76375" y="3810000"/>
            <a:ext cx="0" cy="1695450"/>
          </a:xfrm>
          <a:custGeom>
            <a:avLst/>
            <a:gdLst/>
            <a:ahLst/>
            <a:cxnLst/>
            <a:rect l="l" t="t" r="r" b="b"/>
            <a:pathLst>
              <a:path h="1695450">
                <a:moveTo>
                  <a:pt x="0" y="1695450"/>
                </a:moveTo>
                <a:lnTo>
                  <a:pt x="0" y="0"/>
                </a:lnTo>
              </a:path>
            </a:pathLst>
          </a:custGeom>
          <a:ln w="57150">
            <a:solidFill>
              <a:srgbClr val="E47C2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52600" y="3752850"/>
            <a:ext cx="1085850" cy="0"/>
          </a:xfrm>
          <a:custGeom>
            <a:avLst/>
            <a:gdLst/>
            <a:ahLst/>
            <a:cxnLst/>
            <a:rect l="l" t="t" r="r" b="b"/>
            <a:pathLst>
              <a:path w="1085850">
                <a:moveTo>
                  <a:pt x="0" y="0"/>
                </a:moveTo>
                <a:lnTo>
                  <a:pt x="1085850" y="0"/>
                </a:lnTo>
              </a:path>
            </a:pathLst>
          </a:custGeom>
          <a:ln w="57150">
            <a:solidFill>
              <a:srgbClr val="E8771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62262" y="3981450"/>
            <a:ext cx="0" cy="1438275"/>
          </a:xfrm>
          <a:custGeom>
            <a:avLst/>
            <a:gdLst/>
            <a:ahLst/>
            <a:cxnLst/>
            <a:rect l="l" t="t" r="r" b="b"/>
            <a:pathLst>
              <a:path h="1438275">
                <a:moveTo>
                  <a:pt x="0" y="1438275"/>
                </a:moveTo>
                <a:lnTo>
                  <a:pt x="0" y="0"/>
                </a:lnTo>
              </a:path>
            </a:pathLst>
          </a:custGeom>
          <a:ln w="76200">
            <a:solidFill>
              <a:srgbClr val="E8701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95875" y="3882256"/>
            <a:ext cx="0" cy="1623193"/>
          </a:xfrm>
          <a:custGeom>
            <a:avLst/>
            <a:gdLst/>
            <a:ahLst/>
            <a:cxnLst/>
            <a:rect l="l" t="t" r="r" b="b"/>
            <a:pathLst>
              <a:path h="1623193">
                <a:moveTo>
                  <a:pt x="0" y="1623193"/>
                </a:moveTo>
                <a:lnTo>
                  <a:pt x="0" y="0"/>
                </a:lnTo>
              </a:path>
            </a:pathLst>
          </a:custGeom>
          <a:ln w="47625">
            <a:solidFill>
              <a:srgbClr val="B8A8C3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420627" y="3786187"/>
            <a:ext cx="103997" cy="0"/>
          </a:xfrm>
          <a:custGeom>
            <a:avLst/>
            <a:gdLst/>
            <a:ahLst/>
            <a:cxnLst/>
            <a:rect l="l" t="t" r="r" b="b"/>
            <a:pathLst>
              <a:path w="103997">
                <a:moveTo>
                  <a:pt x="0" y="0"/>
                </a:moveTo>
                <a:lnTo>
                  <a:pt x="103997" y="0"/>
                </a:lnTo>
              </a:path>
            </a:pathLst>
          </a:custGeom>
          <a:ln w="38100">
            <a:solidFill>
              <a:srgbClr val="BFACC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86065" y="3786187"/>
            <a:ext cx="870665" cy="0"/>
          </a:xfrm>
          <a:custGeom>
            <a:avLst/>
            <a:gdLst/>
            <a:ahLst/>
            <a:cxnLst/>
            <a:rect l="l" t="t" r="r" b="b"/>
            <a:pathLst>
              <a:path w="870665">
                <a:moveTo>
                  <a:pt x="0" y="0"/>
                </a:moveTo>
                <a:lnTo>
                  <a:pt x="870665" y="0"/>
                </a:lnTo>
              </a:path>
            </a:pathLst>
          </a:custGeom>
          <a:ln w="38100">
            <a:solidFill>
              <a:srgbClr val="BFACC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91100" y="3786187"/>
            <a:ext cx="62026" cy="0"/>
          </a:xfrm>
          <a:custGeom>
            <a:avLst/>
            <a:gdLst/>
            <a:ahLst/>
            <a:cxnLst/>
            <a:rect l="l" t="t" r="r" b="b"/>
            <a:pathLst>
              <a:path w="62026">
                <a:moveTo>
                  <a:pt x="0" y="0"/>
                </a:moveTo>
                <a:lnTo>
                  <a:pt x="62026" y="0"/>
                </a:lnTo>
              </a:path>
            </a:pathLst>
          </a:custGeom>
          <a:ln w="38100">
            <a:solidFill>
              <a:srgbClr val="BFACC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095875" y="5453062"/>
            <a:ext cx="1200150" cy="0"/>
          </a:xfrm>
          <a:custGeom>
            <a:avLst/>
            <a:gdLst/>
            <a:ahLst/>
            <a:cxnLst/>
            <a:rect l="l" t="t" r="r" b="b"/>
            <a:pathLst>
              <a:path w="1200150">
                <a:moveTo>
                  <a:pt x="0" y="0"/>
                </a:moveTo>
                <a:lnTo>
                  <a:pt x="1200150" y="0"/>
                </a:lnTo>
              </a:path>
            </a:pathLst>
          </a:custGeom>
          <a:ln w="57150">
            <a:solidFill>
              <a:srgbClr val="A89CA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948487" y="876300"/>
            <a:ext cx="0" cy="1352550"/>
          </a:xfrm>
          <a:custGeom>
            <a:avLst/>
            <a:gdLst/>
            <a:ahLst/>
            <a:cxnLst/>
            <a:rect l="l" t="t" r="r" b="b"/>
            <a:pathLst>
              <a:path h="1352550">
                <a:moveTo>
                  <a:pt x="0" y="1352550"/>
                </a:moveTo>
                <a:lnTo>
                  <a:pt x="0" y="0"/>
                </a:lnTo>
              </a:path>
            </a:pathLst>
          </a:custGeom>
          <a:ln w="57150">
            <a:solidFill>
              <a:srgbClr val="CFBC3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543675" y="3924300"/>
            <a:ext cx="0" cy="1428750"/>
          </a:xfrm>
          <a:custGeom>
            <a:avLst/>
            <a:gdLst/>
            <a:ahLst/>
            <a:cxnLst/>
            <a:rect l="l" t="t" r="r" b="b"/>
            <a:pathLst>
              <a:path h="1428750">
                <a:moveTo>
                  <a:pt x="0" y="1428750"/>
                </a:moveTo>
                <a:lnTo>
                  <a:pt x="0" y="0"/>
                </a:lnTo>
              </a:path>
            </a:pathLst>
          </a:custGeom>
          <a:ln w="47625">
            <a:solidFill>
              <a:srgbClr val="C8AF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358187" y="628650"/>
            <a:ext cx="0" cy="1666875"/>
          </a:xfrm>
          <a:custGeom>
            <a:avLst/>
            <a:gdLst/>
            <a:ahLst/>
            <a:cxnLst/>
            <a:rect l="l" t="t" r="r" b="b"/>
            <a:pathLst>
              <a:path h="1666875">
                <a:moveTo>
                  <a:pt x="0" y="1666875"/>
                </a:moveTo>
                <a:lnTo>
                  <a:pt x="0" y="0"/>
                </a:lnTo>
              </a:path>
            </a:pathLst>
          </a:custGeom>
          <a:ln w="104775">
            <a:solidFill>
              <a:srgbClr val="C8B85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345632" y="82550"/>
            <a:ext cx="411480" cy="4933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200" spc="-2579" baseline="-8928" dirty="0" smtClean="0">
                <a:solidFill>
                  <a:srgbClr val="A09EA3"/>
                </a:solidFill>
                <a:latin typeface="Arial"/>
                <a:cs typeface="Arial"/>
              </a:rPr>
              <a:t>·</a:t>
            </a:r>
            <a:r>
              <a:rPr sz="1950" spc="-229" dirty="0" smtClean="0">
                <a:solidFill>
                  <a:srgbClr val="A09EA3"/>
                </a:solidFill>
                <a:latin typeface="Times New Roman"/>
                <a:cs typeface="Times New Roman"/>
              </a:rPr>
              <a:t>.......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925516" y="180705"/>
            <a:ext cx="571071" cy="333384"/>
          </a:xfrm>
          <a:custGeom>
            <a:avLst/>
            <a:gdLst/>
            <a:ahLst/>
            <a:cxnLst/>
            <a:rect l="l" t="t" r="r" b="b"/>
            <a:pathLst>
              <a:path w="571071" h="333384">
                <a:moveTo>
                  <a:pt x="0" y="0"/>
                </a:moveTo>
                <a:lnTo>
                  <a:pt x="571071" y="0"/>
                </a:lnTo>
                <a:lnTo>
                  <a:pt x="571071" y="333384"/>
                </a:lnTo>
                <a:lnTo>
                  <a:pt x="0" y="333384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585002" y="154300"/>
            <a:ext cx="177182" cy="372510"/>
          </a:xfrm>
          <a:custGeom>
            <a:avLst/>
            <a:gdLst/>
            <a:ahLst/>
            <a:cxnLst/>
            <a:rect l="l" t="t" r="r" b="b"/>
            <a:pathLst>
              <a:path w="177182" h="372510">
                <a:moveTo>
                  <a:pt x="0" y="0"/>
                </a:moveTo>
                <a:lnTo>
                  <a:pt x="177182" y="0"/>
                </a:lnTo>
                <a:lnTo>
                  <a:pt x="177182" y="372510"/>
                </a:lnTo>
                <a:lnTo>
                  <a:pt x="0" y="372510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784373" y="233514"/>
            <a:ext cx="0" cy="264997"/>
          </a:xfrm>
          <a:custGeom>
            <a:avLst/>
            <a:gdLst/>
            <a:ahLst/>
            <a:cxnLst/>
            <a:rect l="l" t="t" r="r" b="b"/>
            <a:pathLst>
              <a:path h="264997">
                <a:moveTo>
                  <a:pt x="0" y="264997"/>
                </a:moveTo>
                <a:lnTo>
                  <a:pt x="0" y="0"/>
                </a:lnTo>
              </a:path>
            </a:pathLst>
          </a:custGeom>
          <a:ln w="54419">
            <a:solidFill>
              <a:srgbClr val="E4E2E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930400" y="31750"/>
            <a:ext cx="945515" cy="553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950" spc="-225" dirty="0" smtClean="0">
                <a:solidFill>
                  <a:srgbClr val="B3AFB8"/>
                </a:solidFill>
                <a:latin typeface="Times New Roman"/>
                <a:cs typeface="Times New Roman"/>
              </a:rPr>
              <a:t>..,............</a:t>
            </a:r>
            <a:r>
              <a:rPr sz="1950" spc="-484" dirty="0" smtClean="0">
                <a:solidFill>
                  <a:srgbClr val="B3AFB8"/>
                </a:solidFill>
                <a:latin typeface="Times New Roman"/>
                <a:cs typeface="Times New Roman"/>
              </a:rPr>
              <a:t>.</a:t>
            </a:r>
            <a:r>
              <a:rPr sz="4800" spc="337" baseline="-7812" dirty="0" smtClean="0">
                <a:solidFill>
                  <a:srgbClr val="A09EA3"/>
                </a:solidFill>
                <a:latin typeface="Arial"/>
                <a:cs typeface="Arial"/>
              </a:rPr>
              <a:t>-</a:t>
            </a:r>
            <a:r>
              <a:rPr sz="2150" spc="-295" dirty="0" smtClean="0">
                <a:solidFill>
                  <a:srgbClr val="B3AFB8"/>
                </a:solidFill>
                <a:latin typeface="Arial"/>
                <a:cs typeface="Arial"/>
              </a:rPr>
              <a:t>..</a:t>
            </a:r>
            <a:r>
              <a:rPr sz="2150" spc="-545" dirty="0" smtClean="0">
                <a:solidFill>
                  <a:srgbClr val="B3AFB8"/>
                </a:solidFill>
                <a:latin typeface="Arial"/>
                <a:cs typeface="Arial"/>
              </a:rPr>
              <a:t>_</a:t>
            </a:r>
            <a:r>
              <a:rPr sz="1550" spc="-190" dirty="0" smtClean="0">
                <a:solidFill>
                  <a:srgbClr val="B3AFB8"/>
                </a:solidFill>
                <a:latin typeface="Times New Roman"/>
                <a:cs typeface="Times New Roman"/>
              </a:rPr>
              <a:t>.</a:t>
            </a:r>
            <a:r>
              <a:rPr sz="1550" spc="-220" dirty="0" smtClean="0">
                <a:solidFill>
                  <a:srgbClr val="B3AFB8"/>
                </a:solidFill>
                <a:latin typeface="Times New Roman"/>
                <a:cs typeface="Times New Roman"/>
              </a:rPr>
              <a:t>.</a:t>
            </a:r>
            <a:r>
              <a:rPr sz="1550" spc="-50" dirty="0" smtClean="0">
                <a:solidFill>
                  <a:srgbClr val="797979"/>
                </a:solidFill>
                <a:latin typeface="Times New Roman"/>
                <a:cs typeface="Times New Roman"/>
              </a:rPr>
              <a:t>.</a:t>
            </a:r>
            <a:endParaRPr sz="15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616075" y="2454275"/>
            <a:ext cx="1099820" cy="6654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8255" algn="ctr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PANTO</a:t>
            </a:r>
            <a:r>
              <a:rPr sz="850" spc="5" dirty="0" smtClean="0">
                <a:solidFill>
                  <a:srgbClr val="4F4D4F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spc="-100" dirty="0" smtClean="0">
                <a:solidFill>
                  <a:srgbClr val="696969"/>
                </a:solidFill>
                <a:latin typeface="Arial"/>
                <a:cs typeface="Arial"/>
              </a:rPr>
              <a:t>1</a:t>
            </a:r>
            <a:r>
              <a:rPr sz="850" spc="50" dirty="0" smtClean="0">
                <a:solidFill>
                  <a:srgbClr val="4F4D4F"/>
                </a:solidFill>
                <a:latin typeface="Arial"/>
                <a:cs typeface="Arial"/>
              </a:rPr>
              <a:t>9</a:t>
            </a:r>
            <a:r>
              <a:rPr sz="850" spc="75" dirty="0" smtClean="0">
                <a:solidFill>
                  <a:srgbClr val="797979"/>
                </a:solidFill>
                <a:latin typeface="Arial"/>
                <a:cs typeface="Arial"/>
              </a:rPr>
              <a:t>·1</a:t>
            </a:r>
            <a:r>
              <a:rPr sz="850" spc="-45" dirty="0" smtClean="0">
                <a:solidFill>
                  <a:srgbClr val="797979"/>
                </a:solidFill>
                <a:latin typeface="Arial"/>
                <a:cs typeface="Arial"/>
              </a:rPr>
              <a:t>5</a:t>
            </a:r>
            <a:r>
              <a:rPr sz="850" spc="45" dirty="0" smtClean="0">
                <a:solidFill>
                  <a:srgbClr val="4F4D4F"/>
                </a:solidFill>
                <a:latin typeface="Arial"/>
                <a:cs typeface="Arial"/>
              </a:rPr>
              <a:t>36</a:t>
            </a:r>
            <a:endParaRPr sz="850">
              <a:latin typeface="Arial"/>
              <a:cs typeface="Arial"/>
            </a:endParaRPr>
          </a:p>
          <a:p>
            <a:pPr marL="12700" marR="12700" indent="304800">
              <a:lnSpc>
                <a:spcPct val="94000"/>
              </a:lnSpc>
              <a:spcBef>
                <a:spcPts val="90"/>
              </a:spcBef>
            </a:pPr>
            <a:r>
              <a:rPr sz="850" i="1" spc="10" dirty="0" smtClean="0">
                <a:solidFill>
                  <a:srgbClr val="696969"/>
                </a:solidFill>
                <a:latin typeface="Arial"/>
                <a:cs typeface="Arial"/>
              </a:rPr>
              <a:t>RBdPear</a:t>
            </a:r>
            <a:r>
              <a:rPr sz="850" i="1" spc="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0" dirty="0" smtClean="0">
                <a:solidFill>
                  <a:srgbClr val="696969"/>
                </a:solidFill>
                <a:latin typeface="Arial"/>
                <a:cs typeface="Arial"/>
              </a:rPr>
              <a:t>Deli</a:t>
            </a:r>
            <a:r>
              <a:rPr sz="900" spc="-110" dirty="0" smtClean="0">
                <a:solidFill>
                  <a:srgbClr val="696969"/>
                </a:solidFill>
                <a:latin typeface="Arial"/>
                <a:cs typeface="Arial"/>
              </a:rPr>
              <a:t>c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i</a:t>
            </a:r>
            <a:r>
              <a:rPr sz="900" spc="-20" dirty="0" smtClean="0">
                <a:solidFill>
                  <a:srgbClr val="696969"/>
                </a:solidFill>
                <a:latin typeface="Arial"/>
                <a:cs typeface="Arial"/>
              </a:rPr>
              <a:t>ously </a:t>
            </a: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deep</a:t>
            </a:r>
            <a:r>
              <a:rPr sz="90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re</a:t>
            </a:r>
            <a:r>
              <a:rPr sz="900" spc="-105" dirty="0" smtClean="0">
                <a:solidFill>
                  <a:srgbClr val="696969"/>
                </a:solidFill>
                <a:latin typeface="Arial"/>
                <a:cs typeface="Arial"/>
              </a:rPr>
              <a:t>d</a:t>
            </a:r>
            <a:r>
              <a:rPr sz="900" spc="330" dirty="0" smtClean="0">
                <a:solidFill>
                  <a:srgbClr val="A09EA3"/>
                </a:solidFill>
                <a:latin typeface="Arial"/>
                <a:cs typeface="Arial"/>
              </a:rPr>
              <a:t>,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whose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898989"/>
                </a:solidFill>
                <a:latin typeface="Arial"/>
                <a:cs typeface="Arial"/>
              </a:rPr>
              <a:t>l</a:t>
            </a:r>
            <a:r>
              <a:rPr sz="900" spc="-105" dirty="0" smtClean="0">
                <a:solidFill>
                  <a:srgbClr val="898989"/>
                </a:solidFill>
                <a:latin typeface="Arial"/>
                <a:cs typeface="Arial"/>
              </a:rPr>
              <a:t>u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scious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depth</a:t>
            </a:r>
            <a:endParaRPr sz="9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20"/>
              </a:spcBef>
            </a:pPr>
            <a:r>
              <a:rPr sz="850" b="1" spc="-35" dirty="0" smtClean="0">
                <a:solidFill>
                  <a:srgbClr val="797979"/>
                </a:solidFill>
                <a:latin typeface="Arial"/>
                <a:cs typeface="Arial"/>
              </a:rPr>
              <a:t>entices.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56075" y="3130550"/>
            <a:ext cx="395605" cy="7086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4300" spc="-2135" dirty="0" smtClean="0">
                <a:solidFill>
                  <a:srgbClr val="A09EA3"/>
                </a:solidFill>
                <a:latin typeface="Times New Roman"/>
                <a:cs typeface="Times New Roman"/>
              </a:rPr>
              <a:t>-</a:t>
            </a:r>
            <a:r>
              <a:rPr sz="1800" spc="-505" dirty="0" smtClean="0">
                <a:solidFill>
                  <a:srgbClr val="B3AFB8"/>
                </a:solidFill>
                <a:latin typeface="Arial"/>
                <a:cs typeface="Arial"/>
              </a:rPr>
              <a:t>.</a:t>
            </a:r>
            <a:r>
              <a:rPr sz="5025" spc="-1200" baseline="-9121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r>
              <a:rPr sz="1800" spc="-300" dirty="0" smtClean="0">
                <a:solidFill>
                  <a:srgbClr val="B3AFB8"/>
                </a:solidFill>
                <a:latin typeface="Arial"/>
                <a:cs typeface="Arial"/>
              </a:rPr>
              <a:t>.</a:t>
            </a:r>
            <a:r>
              <a:rPr sz="2850" spc="-440" dirty="0" smtClean="0">
                <a:solidFill>
                  <a:srgbClr val="A09EA3"/>
                </a:solidFill>
                <a:latin typeface="Arial"/>
                <a:cs typeface="Arial"/>
              </a:rPr>
              <a:t>-</a:t>
            </a:r>
            <a:r>
              <a:rPr sz="2850" spc="-910" dirty="0" smtClean="0">
                <a:solidFill>
                  <a:srgbClr val="A09EA3"/>
                </a:solidFill>
                <a:latin typeface="Arial"/>
                <a:cs typeface="Arial"/>
              </a:rPr>
              <a:t>·</a:t>
            </a:r>
            <a:r>
              <a:rPr sz="5025" spc="-975" baseline="-9121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r>
              <a:rPr sz="2850" spc="-440" dirty="0" smtClean="0">
                <a:solidFill>
                  <a:srgbClr val="A09EA3"/>
                </a:solidFill>
                <a:latin typeface="Arial"/>
                <a:cs typeface="Arial"/>
              </a:rPr>
              <a:t>·</a:t>
            </a:r>
            <a:endParaRPr sz="285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482725" y="5626100"/>
            <a:ext cx="1300480" cy="5321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765" algn="ctr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</a:t>
            </a:r>
            <a:r>
              <a:rPr sz="850" spc="-65" dirty="0" smtClean="0">
                <a:solidFill>
                  <a:srgbClr val="4F4D4F"/>
                </a:solidFill>
                <a:latin typeface="Arial"/>
                <a:cs typeface="Arial"/>
              </a:rPr>
              <a:t>O</a:t>
            </a:r>
            <a:r>
              <a:rPr sz="850" spc="60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35" dirty="0" smtClean="0">
                <a:solidFill>
                  <a:srgbClr val="4F4D4F"/>
                </a:solidFill>
                <a:latin typeface="Arial"/>
                <a:cs typeface="Arial"/>
              </a:rPr>
              <a:t>16</a:t>
            </a:r>
            <a:r>
              <a:rPr sz="850" spc="1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40" dirty="0" smtClean="0">
                <a:solidFill>
                  <a:srgbClr val="4F4D4F"/>
                </a:solidFill>
                <a:latin typeface="Arial"/>
                <a:cs typeface="Arial"/>
              </a:rPr>
              <a:t>1255</a:t>
            </a:r>
            <a:endParaRPr sz="850">
              <a:latin typeface="Arial"/>
              <a:cs typeface="Arial"/>
            </a:endParaRPr>
          </a:p>
          <a:p>
            <a:pPr marL="17145" algn="ctr">
              <a:lnSpc>
                <a:spcPct val="100000"/>
              </a:lnSpc>
              <a:spcBef>
                <a:spcPts val="80"/>
              </a:spcBef>
            </a:pPr>
            <a:r>
              <a:rPr sz="800" i="1" spc="40" dirty="0" smtClean="0">
                <a:solidFill>
                  <a:srgbClr val="696969"/>
                </a:solidFill>
                <a:latin typeface="Arial"/>
                <a:cs typeface="Arial"/>
              </a:rPr>
              <a:t>RvssetOrange</a:t>
            </a:r>
            <a:endParaRPr sz="800">
              <a:latin typeface="Arial"/>
              <a:cs typeface="Arial"/>
            </a:endParaRPr>
          </a:p>
          <a:p>
            <a:pPr marR="6350" algn="ctr">
              <a:lnSpc>
                <a:spcPts val="994"/>
              </a:lnSpc>
            </a:pPr>
            <a:r>
              <a:rPr sz="900" spc="-15" dirty="0" smtClean="0">
                <a:solidFill>
                  <a:srgbClr val="797979"/>
                </a:solidFill>
                <a:latin typeface="Arial"/>
                <a:cs typeface="Arial"/>
              </a:rPr>
              <a:t>This</a:t>
            </a:r>
            <a:r>
              <a:rPr sz="900" spc="-4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forest</a:t>
            </a:r>
            <a:r>
              <a:rPr sz="900" spc="8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0" dirty="0" smtClean="0">
                <a:solidFill>
                  <a:srgbClr val="696969"/>
                </a:solidFill>
                <a:latin typeface="Arial"/>
                <a:cs typeface="Arial"/>
              </a:rPr>
              <a:t>floor</a:t>
            </a:r>
            <a:r>
              <a:rPr sz="900" spc="-5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0" dirty="0" smtClean="0">
                <a:solidFill>
                  <a:srgbClr val="797979"/>
                </a:solidFill>
                <a:latin typeface="Arial"/>
                <a:cs typeface="Arial"/>
              </a:rPr>
              <a:t>orange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0"/>
              </a:spcBef>
            </a:pPr>
            <a:r>
              <a:rPr sz="850" b="1" spc="-35" dirty="0" smtClean="0">
                <a:solidFill>
                  <a:srgbClr val="696969"/>
                </a:solidFill>
                <a:latin typeface="Arial"/>
                <a:cs typeface="Arial"/>
              </a:rPr>
              <a:t>speaks</a:t>
            </a:r>
            <a:r>
              <a:rPr sz="850" b="1" spc="-20" dirty="0" smtClean="0">
                <a:solidFill>
                  <a:srgbClr val="696969"/>
                </a:solidFill>
                <a:latin typeface="Arial"/>
                <a:cs typeface="Arial"/>
              </a:rPr>
              <a:t> to</a:t>
            </a:r>
            <a:r>
              <a:rPr sz="850" b="1" spc="-4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35" dirty="0" smtClean="0">
                <a:solidFill>
                  <a:srgbClr val="696969"/>
                </a:solidFill>
                <a:latin typeface="Arial"/>
                <a:cs typeface="Arial"/>
              </a:rPr>
              <a:t>earthen</a:t>
            </a:r>
            <a:r>
              <a:rPr sz="850" b="1" spc="-1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35" dirty="0" smtClean="0">
                <a:solidFill>
                  <a:srgbClr val="696969"/>
                </a:solidFill>
                <a:latin typeface="Arial"/>
                <a:cs typeface="Arial"/>
              </a:rPr>
              <a:t>warmth.</a:t>
            </a:r>
            <a:endParaRPr sz="85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40100" y="2454275"/>
            <a:ext cx="1325880" cy="5365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065" algn="ctr">
              <a:lnSpc>
                <a:spcPct val="100000"/>
              </a:lnSpc>
            </a:pPr>
            <a:r>
              <a:rPr sz="850" spc="-125" dirty="0" smtClean="0">
                <a:solidFill>
                  <a:srgbClr val="4F4D4F"/>
                </a:solidFill>
                <a:latin typeface="Arial"/>
                <a:cs typeface="Arial"/>
              </a:rPr>
              <a:t>P</a:t>
            </a:r>
            <a:r>
              <a:rPr sz="850" spc="25" dirty="0" smtClean="0">
                <a:solidFill>
                  <a:srgbClr val="343434"/>
                </a:solidFill>
                <a:latin typeface="Arial"/>
                <a:cs typeface="Arial"/>
              </a:rPr>
              <a:t>A</a:t>
            </a:r>
            <a:r>
              <a:rPr sz="850" spc="-25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40" dirty="0" smtClean="0">
                <a:solidFill>
                  <a:srgbClr val="4F4D4F"/>
                </a:solidFill>
                <a:latin typeface="Arial"/>
                <a:cs typeface="Arial"/>
              </a:rPr>
              <a:t>TO</a:t>
            </a:r>
            <a:r>
              <a:rPr sz="850" spc="50" dirty="0" smtClean="0">
                <a:solidFill>
                  <a:srgbClr val="4F4D4F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spc="-100" dirty="0" smtClean="0">
                <a:solidFill>
                  <a:srgbClr val="696969"/>
                </a:solidFill>
                <a:latin typeface="Arial"/>
                <a:cs typeface="Arial"/>
              </a:rPr>
              <a:t>1</a:t>
            </a:r>
            <a:r>
              <a:rPr sz="850" spc="135" dirty="0" smtClean="0">
                <a:solidFill>
                  <a:srgbClr val="4F4D4F"/>
                </a:solidFill>
                <a:latin typeface="Arial"/>
                <a:cs typeface="Arial"/>
              </a:rPr>
              <a:t>8 </a:t>
            </a:r>
            <a:r>
              <a:rPr sz="850" spc="-11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15" dirty="0" smtClean="0">
                <a:solidFill>
                  <a:srgbClr val="4F4D4F"/>
                </a:solidFill>
                <a:latin typeface="Arial"/>
                <a:cs typeface="Arial"/>
              </a:rPr>
              <a:t>1549</a:t>
            </a:r>
            <a:endParaRPr sz="850">
              <a:latin typeface="Arial"/>
              <a:cs typeface="Arial"/>
            </a:endParaRPr>
          </a:p>
          <a:p>
            <a:pPr marR="13970" algn="ctr">
              <a:lnSpc>
                <a:spcPts val="994"/>
              </a:lnSpc>
            </a:pPr>
            <a:r>
              <a:rPr sz="850" i="1" spc="-35" dirty="0" smtClean="0">
                <a:solidFill>
                  <a:srgbClr val="696969"/>
                </a:solidFill>
                <a:latin typeface="Arial"/>
                <a:cs typeface="Arial"/>
              </a:rPr>
              <a:t>V:Jiiant</a:t>
            </a:r>
            <a:r>
              <a:rPr sz="850" i="1" spc="-10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50" i="1" spc="0" dirty="0" smtClean="0">
                <a:solidFill>
                  <a:srgbClr val="696969"/>
                </a:solidFill>
                <a:latin typeface="Times New Roman"/>
                <a:cs typeface="Times New Roman"/>
              </a:rPr>
              <a:t>Poppy</a:t>
            </a:r>
            <a:endParaRPr sz="950">
              <a:latin typeface="Times New Roman"/>
              <a:cs typeface="Times New Roman"/>
            </a:endParaRPr>
          </a:p>
          <a:p>
            <a:pPr marR="19685" algn="ctr">
              <a:lnSpc>
                <a:spcPts val="1040"/>
              </a:lnSpc>
            </a:pPr>
            <a:r>
              <a:rPr sz="900" spc="-30" dirty="0" smtClean="0">
                <a:solidFill>
                  <a:srgbClr val="696969"/>
                </a:solidFill>
                <a:latin typeface="Arial"/>
                <a:cs typeface="Arial"/>
              </a:rPr>
              <a:t>Bra</a:t>
            </a:r>
            <a:r>
              <a:rPr sz="900" spc="-65" dirty="0" smtClean="0">
                <a:solidFill>
                  <a:srgbClr val="696969"/>
                </a:solidFill>
                <a:latin typeface="Arial"/>
                <a:cs typeface="Arial"/>
              </a:rPr>
              <a:t>v</a:t>
            </a:r>
            <a:r>
              <a:rPr sz="900" spc="15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900" spc="-9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25" dirty="0" smtClean="0">
                <a:solidFill>
                  <a:srgbClr val="696969"/>
                </a:solidFill>
                <a:latin typeface="Arial"/>
                <a:cs typeface="Arial"/>
              </a:rPr>
              <a:t>and</a:t>
            </a:r>
            <a:r>
              <a:rPr sz="900" spc="-10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outg</a:t>
            </a:r>
            <a:r>
              <a:rPr sz="900" spc="-70" dirty="0" smtClean="0">
                <a:solidFill>
                  <a:srgbClr val="696969"/>
                </a:solidFill>
                <a:latin typeface="Arial"/>
                <a:cs typeface="Arial"/>
              </a:rPr>
              <a:t>o</a:t>
            </a:r>
            <a:r>
              <a:rPr sz="900" spc="-100" dirty="0" smtClean="0">
                <a:solidFill>
                  <a:srgbClr val="898989"/>
                </a:solidFill>
                <a:latin typeface="Arial"/>
                <a:cs typeface="Arial"/>
              </a:rPr>
              <a:t>i</a:t>
            </a:r>
            <a:r>
              <a:rPr sz="900" spc="45" dirty="0" smtClean="0">
                <a:solidFill>
                  <a:srgbClr val="696969"/>
                </a:solidFill>
                <a:latin typeface="Arial"/>
                <a:cs typeface="Arial"/>
              </a:rPr>
              <a:t>ng</a:t>
            </a:r>
            <a:r>
              <a:rPr sz="900" spc="-14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spc="20" dirty="0" smtClean="0">
                <a:solidFill>
                  <a:srgbClr val="696969"/>
                </a:solidFill>
                <a:latin typeface="Arial"/>
                <a:cs typeface="Arial"/>
              </a:rPr>
              <a:t>red</a:t>
            </a:r>
            <a:endParaRPr sz="850">
              <a:latin typeface="Arial"/>
              <a:cs typeface="Arial"/>
            </a:endParaRPr>
          </a:p>
          <a:p>
            <a:pPr algn="ctr">
              <a:lnSpc>
                <a:spcPts val="1070"/>
              </a:lnSpc>
            </a:pPr>
            <a:r>
              <a:rPr sz="900" spc="-25" dirty="0" smtClean="0">
                <a:solidFill>
                  <a:srgbClr val="797979"/>
                </a:solidFill>
                <a:latin typeface="Arial"/>
                <a:cs typeface="Arial"/>
              </a:rPr>
              <a:t>shade</a:t>
            </a:r>
            <a:r>
              <a:rPr sz="900" spc="-30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effusiv</a:t>
            </a:r>
            <a:r>
              <a:rPr sz="900" spc="-335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-490" dirty="0" smtClean="0">
                <a:solidFill>
                  <a:srgbClr val="A09EA3"/>
                </a:solidFill>
                <a:latin typeface="Arial"/>
                <a:cs typeface="Arial"/>
              </a:rPr>
              <a:t>I</a:t>
            </a:r>
            <a:r>
              <a:rPr sz="900" spc="85" dirty="0" smtClean="0">
                <a:solidFill>
                  <a:srgbClr val="797979"/>
                </a:solidFill>
                <a:latin typeface="Arial"/>
                <a:cs typeface="Arial"/>
              </a:rPr>
              <a:t>n</a:t>
            </a:r>
            <a:r>
              <a:rPr sz="900" spc="-16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1000" spc="-95" dirty="0" smtClean="0">
                <a:solidFill>
                  <a:srgbClr val="797979"/>
                </a:solidFill>
                <a:latin typeface="Times New Roman"/>
                <a:cs typeface="Times New Roman"/>
              </a:rPr>
              <a:t>Hs</a:t>
            </a:r>
            <a:r>
              <a:rPr sz="1000" spc="-50" dirty="0" smtClean="0">
                <a:solidFill>
                  <a:srgbClr val="797979"/>
                </a:solidFill>
                <a:latin typeface="Times New Roman"/>
                <a:cs typeface="Times New Roman"/>
              </a:rPr>
              <a:t> </a:t>
            </a:r>
            <a:r>
              <a:rPr sz="900" spc="50" dirty="0" smtClean="0">
                <a:solidFill>
                  <a:srgbClr val="797979"/>
                </a:solidFill>
                <a:latin typeface="Arial"/>
                <a:cs typeface="Arial"/>
              </a:rPr>
              <a:t>a</a:t>
            </a:r>
            <a:r>
              <a:rPr sz="900" spc="-120" dirty="0" smtClean="0">
                <a:solidFill>
                  <a:srgbClr val="797979"/>
                </a:solidFill>
                <a:latin typeface="Arial"/>
                <a:cs typeface="Arial"/>
              </a:rPr>
              <a:t>l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ur</a:t>
            </a:r>
            <a:r>
              <a:rPr sz="900" spc="-6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160" dirty="0" smtClean="0">
                <a:solidFill>
                  <a:srgbClr val="898989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40100" y="5626100"/>
            <a:ext cx="1256665" cy="675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" algn="ctr">
              <a:lnSpc>
                <a:spcPct val="100000"/>
              </a:lnSpc>
            </a:pPr>
            <a:r>
              <a:rPr sz="850" spc="-125" dirty="0" smtClean="0">
                <a:solidFill>
                  <a:srgbClr val="696969"/>
                </a:solidFill>
                <a:latin typeface="Arial"/>
                <a:cs typeface="Arial"/>
              </a:rPr>
              <a:t>P</a:t>
            </a:r>
            <a:r>
              <a:rPr sz="850" spc="25" dirty="0" smtClean="0">
                <a:solidFill>
                  <a:srgbClr val="4F4D4F"/>
                </a:solidFill>
                <a:latin typeface="Arial"/>
                <a:cs typeface="Arial"/>
              </a:rPr>
              <a:t>A</a:t>
            </a:r>
            <a:r>
              <a:rPr sz="850" spc="-15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0" dirty="0" smtClean="0">
                <a:solidFill>
                  <a:srgbClr val="696969"/>
                </a:solidFill>
                <a:latin typeface="Arial"/>
                <a:cs typeface="Arial"/>
              </a:rPr>
              <a:t>T</a:t>
            </a:r>
            <a:r>
              <a:rPr sz="850" spc="80" dirty="0" smtClean="0">
                <a:solidFill>
                  <a:srgbClr val="4F4D4F"/>
                </a:solidFill>
                <a:latin typeface="Arial"/>
                <a:cs typeface="Arial"/>
              </a:rPr>
              <a:t>O</a:t>
            </a:r>
            <a:r>
              <a:rPr sz="850" spc="60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850" spc="-13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sz="850" spc="25" dirty="0" smtClean="0">
                <a:solidFill>
                  <a:srgbClr val="4F4D4F"/>
                </a:solidFill>
                <a:latin typeface="Arial"/>
                <a:cs typeface="Arial"/>
              </a:rPr>
              <a:t>8-3838</a:t>
            </a:r>
            <a:endParaRPr sz="850">
              <a:latin typeface="Arial"/>
              <a:cs typeface="Arial"/>
            </a:endParaRPr>
          </a:p>
          <a:p>
            <a:pPr marL="7620" algn="ctr">
              <a:lnSpc>
                <a:spcPts val="975"/>
              </a:lnSpc>
            </a:pPr>
            <a:r>
              <a:rPr sz="850" i="1" spc="0" dirty="0" smtClean="0">
                <a:solidFill>
                  <a:srgbClr val="696969"/>
                </a:solidFill>
                <a:latin typeface="Arial"/>
                <a:cs typeface="Arial"/>
              </a:rPr>
              <a:t>Ul'tm</a:t>
            </a:r>
            <a:r>
              <a:rPr sz="850" i="1" spc="-1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i="1" spc="-55" dirty="0" smtClean="0">
                <a:solidFill>
                  <a:srgbClr val="696969"/>
                </a:solidFill>
                <a:latin typeface="Arial"/>
                <a:cs typeface="Arial"/>
              </a:rPr>
              <a:t>VIOl</a:t>
            </a:r>
            <a:r>
              <a:rPr sz="850" i="1" spc="-135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i="1" spc="-1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endParaRPr sz="850">
              <a:latin typeface="Arial"/>
              <a:cs typeface="Arial"/>
            </a:endParaRPr>
          </a:p>
          <a:p>
            <a:pPr algn="ctr">
              <a:lnSpc>
                <a:spcPts val="1060"/>
              </a:lnSpc>
            </a:pPr>
            <a:r>
              <a:rPr sz="900" spc="-25" dirty="0" smtClean="0">
                <a:solidFill>
                  <a:srgbClr val="797979"/>
                </a:solidFill>
                <a:latin typeface="Arial"/>
                <a:cs typeface="Arial"/>
              </a:rPr>
              <a:t>Inventive 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and</a:t>
            </a:r>
            <a:r>
              <a:rPr sz="900" spc="-10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imaginative</a:t>
            </a:r>
            <a:endParaRPr sz="900">
              <a:latin typeface="Arial"/>
              <a:cs typeface="Arial"/>
            </a:endParaRPr>
          </a:p>
          <a:p>
            <a:pPr marR="5080" algn="ctr">
              <a:lnSpc>
                <a:spcPts val="1050"/>
              </a:lnSpc>
            </a:pPr>
            <a:r>
              <a:rPr sz="900" spc="-55" dirty="0" smtClean="0">
                <a:solidFill>
                  <a:srgbClr val="797979"/>
                </a:solidFill>
                <a:latin typeface="Arial"/>
                <a:cs typeface="Arial"/>
              </a:rPr>
              <a:t>U</a:t>
            </a:r>
            <a:r>
              <a:rPr sz="900" spc="25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-35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20" dirty="0" smtClean="0">
                <a:solidFill>
                  <a:srgbClr val="696969"/>
                </a:solidFill>
                <a:latin typeface="Arial"/>
                <a:cs typeface="Arial"/>
              </a:rPr>
              <a:t>ra</a:t>
            </a:r>
            <a:r>
              <a:rPr sz="900" spc="-12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85" dirty="0" smtClean="0">
                <a:solidFill>
                  <a:srgbClr val="4F4D4F"/>
                </a:solidFill>
                <a:latin typeface="Arial"/>
                <a:cs typeface="Arial"/>
              </a:rPr>
              <a:t>V</a:t>
            </a: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i</a:t>
            </a:r>
            <a:r>
              <a:rPr sz="900" spc="-90" dirty="0" smtClean="0">
                <a:solidFill>
                  <a:srgbClr val="696969"/>
                </a:solidFill>
                <a:latin typeface="Arial"/>
                <a:cs typeface="Arial"/>
              </a:rPr>
              <a:t>o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2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-12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-415" dirty="0" smtClean="0">
                <a:solidFill>
                  <a:srgbClr val="898989"/>
                </a:solidFill>
                <a:latin typeface="Arial"/>
                <a:cs typeface="Arial"/>
              </a:rPr>
              <a:t>l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i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ghts</a:t>
            </a:r>
            <a:r>
              <a:rPr sz="90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the</a:t>
            </a:r>
            <a:r>
              <a:rPr sz="900" spc="-5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0" dirty="0" smtClean="0">
                <a:solidFill>
                  <a:srgbClr val="696969"/>
                </a:solidFill>
                <a:latin typeface="Arial"/>
                <a:cs typeface="Arial"/>
              </a:rPr>
              <a:t>way</a:t>
            </a:r>
            <a:endParaRPr sz="900">
              <a:latin typeface="Arial"/>
              <a:cs typeface="Arial"/>
            </a:endParaRPr>
          </a:p>
          <a:p>
            <a:pPr marL="6985" algn="ctr">
              <a:lnSpc>
                <a:spcPct val="100000"/>
              </a:lnSpc>
              <a:spcBef>
                <a:spcPts val="95"/>
              </a:spcBef>
            </a:pPr>
            <a:r>
              <a:rPr sz="850" b="1" spc="-65" dirty="0" smtClean="0">
                <a:solidFill>
                  <a:srgbClr val="696969"/>
                </a:solidFill>
                <a:latin typeface="Arial"/>
                <a:cs typeface="Arial"/>
              </a:rPr>
              <a:t>for</a:t>
            </a:r>
            <a:r>
              <a:rPr sz="850" b="1" spc="1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20" dirty="0" smtClean="0">
                <a:solidFill>
                  <a:srgbClr val="4F4D4F"/>
                </a:solidFill>
                <a:latin typeface="Arial"/>
                <a:cs typeface="Arial"/>
              </a:rPr>
              <a:t>w</a:t>
            </a:r>
            <a:r>
              <a:rPr sz="850" b="1" spc="-55" dirty="0" smtClean="0">
                <a:solidFill>
                  <a:srgbClr val="4F4D4F"/>
                </a:solidFill>
                <a:latin typeface="Arial"/>
                <a:cs typeface="Arial"/>
              </a:rPr>
              <a:t>h</a:t>
            </a:r>
            <a:r>
              <a:rPr sz="850" b="1" spc="10" dirty="0" smtClean="0">
                <a:solidFill>
                  <a:srgbClr val="696969"/>
                </a:solidFill>
                <a:latin typeface="Arial"/>
                <a:cs typeface="Arial"/>
              </a:rPr>
              <a:t>at</a:t>
            </a:r>
            <a:r>
              <a:rPr sz="850" b="1" spc="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20" dirty="0" smtClean="0">
                <a:solidFill>
                  <a:srgbClr val="696969"/>
                </a:solidFill>
                <a:latin typeface="Arial"/>
                <a:cs typeface="Arial"/>
              </a:rPr>
              <a:t>Is</a:t>
            </a:r>
            <a:r>
              <a:rPr sz="850" b="1" spc="-9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15" dirty="0" smtClean="0">
                <a:solidFill>
                  <a:srgbClr val="696969"/>
                </a:solidFill>
                <a:latin typeface="Arial"/>
                <a:cs typeface="Arial"/>
              </a:rPr>
              <a:t>yet</a:t>
            </a:r>
            <a:r>
              <a:rPr sz="850" b="1" spc="-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20" dirty="0" smtClean="0">
                <a:solidFill>
                  <a:srgbClr val="696969"/>
                </a:solidFill>
                <a:latin typeface="Arial"/>
                <a:cs typeface="Arial"/>
              </a:rPr>
              <a:t>to</a:t>
            </a:r>
            <a:r>
              <a:rPr sz="850" b="1" spc="-114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15" dirty="0" smtClean="0">
                <a:solidFill>
                  <a:srgbClr val="696969"/>
                </a:solidFill>
                <a:latin typeface="Arial"/>
                <a:cs typeface="Arial"/>
              </a:rPr>
              <a:t>com</a:t>
            </a:r>
            <a:r>
              <a:rPr sz="850" b="1" spc="-35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b="1" spc="60" dirty="0" smtClean="0">
                <a:solidFill>
                  <a:srgbClr val="4F4D4F"/>
                </a:solidFill>
                <a:latin typeface="Arial"/>
                <a:cs typeface="Arial"/>
              </a:rPr>
              <a:t>.</a:t>
            </a:r>
            <a:endParaRPr sz="85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07000" y="2454275"/>
            <a:ext cx="1234440" cy="5334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PANTO</a:t>
            </a:r>
            <a:r>
              <a:rPr sz="850" spc="5" dirty="0" smtClean="0">
                <a:solidFill>
                  <a:srgbClr val="4F4D4F"/>
                </a:solidFill>
                <a:latin typeface="Arial"/>
                <a:cs typeface="Arial"/>
              </a:rPr>
              <a:t>N</a:t>
            </a:r>
            <a:r>
              <a:rPr sz="850" spc="-25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spc="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spc="10" dirty="0" smtClean="0">
                <a:solidFill>
                  <a:srgbClr val="4F4D4F"/>
                </a:solidFill>
                <a:latin typeface="Arial"/>
                <a:cs typeface="Arial"/>
              </a:rPr>
              <a:t>18-4048</a:t>
            </a:r>
            <a:endParaRPr sz="850">
              <a:latin typeface="Arial"/>
              <a:cs typeface="Arial"/>
            </a:endParaRPr>
          </a:p>
          <a:p>
            <a:pPr marL="3175" algn="ctr">
              <a:lnSpc>
                <a:spcPts val="975"/>
              </a:lnSpc>
            </a:pPr>
            <a:r>
              <a:rPr sz="850" i="1" spc="-70" dirty="0" smtClean="0">
                <a:solidFill>
                  <a:srgbClr val="696969"/>
                </a:solidFill>
                <a:latin typeface="Arial"/>
                <a:cs typeface="Arial"/>
              </a:rPr>
              <a:t>N&lt;Jbufas</a:t>
            </a:r>
            <a:r>
              <a:rPr sz="850" i="1" spc="-4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i="1" spc="25" dirty="0" smtClean="0">
                <a:solidFill>
                  <a:srgbClr val="4F4D4F"/>
                </a:solidFill>
                <a:latin typeface="Arial"/>
                <a:cs typeface="Arial"/>
              </a:rPr>
              <a:t>B</a:t>
            </a:r>
            <a:r>
              <a:rPr sz="850" i="1" spc="0" dirty="0" smtClean="0">
                <a:solidFill>
                  <a:srgbClr val="696969"/>
                </a:solidFill>
                <a:latin typeface="Arial"/>
                <a:cs typeface="Arial"/>
              </a:rPr>
              <a:t>lue</a:t>
            </a:r>
            <a:endParaRPr sz="850">
              <a:latin typeface="Arial"/>
              <a:cs typeface="Arial"/>
            </a:endParaRPr>
          </a:p>
          <a:p>
            <a:pPr algn="ctr">
              <a:lnSpc>
                <a:spcPts val="1060"/>
              </a:lnSpc>
            </a:pP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R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eminisc</a:t>
            </a:r>
            <a:r>
              <a:rPr sz="900" spc="-4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25" dirty="0" smtClean="0">
                <a:solidFill>
                  <a:srgbClr val="4F4D4F"/>
                </a:solidFill>
                <a:latin typeface="Arial"/>
                <a:cs typeface="Arial"/>
              </a:rPr>
              <a:t>nt</a:t>
            </a:r>
            <a:r>
              <a:rPr sz="900" spc="-8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of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twi</a:t>
            </a:r>
            <a:r>
              <a:rPr sz="900" spc="-50" dirty="0" smtClean="0">
                <a:solidFill>
                  <a:srgbClr val="696969"/>
                </a:solidFill>
                <a:latin typeface="Arial"/>
                <a:cs typeface="Arial"/>
              </a:rPr>
              <a:t>l</a:t>
            </a:r>
            <a:r>
              <a:rPr sz="900" spc="20" dirty="0" smtClean="0">
                <a:solidFill>
                  <a:srgbClr val="4F4D4F"/>
                </a:solidFill>
                <a:latin typeface="Arial"/>
                <a:cs typeface="Arial"/>
              </a:rPr>
              <a:t>i</a:t>
            </a:r>
            <a:r>
              <a:rPr sz="900" spc="-55" dirty="0" smtClean="0">
                <a:solidFill>
                  <a:srgbClr val="696969"/>
                </a:solidFill>
                <a:latin typeface="Arial"/>
                <a:cs typeface="Arial"/>
              </a:rPr>
              <a:t>g</a:t>
            </a: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h</a:t>
            </a:r>
            <a:r>
              <a:rPr sz="900" spc="65" dirty="0" smtClean="0">
                <a:solidFill>
                  <a:srgbClr val="696969"/>
                </a:solidFill>
                <a:latin typeface="Arial"/>
                <a:cs typeface="Arial"/>
              </a:rPr>
              <a:t>t,</a:t>
            </a:r>
            <a:r>
              <a:rPr sz="900" spc="-14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endParaRPr sz="900">
              <a:latin typeface="Arial"/>
              <a:cs typeface="Arial"/>
            </a:endParaRPr>
          </a:p>
          <a:p>
            <a:pPr marR="8255" algn="ctr">
              <a:lnSpc>
                <a:spcPts val="1050"/>
              </a:lnSpc>
            </a:pPr>
            <a:r>
              <a:rPr sz="900" spc="-3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-20" dirty="0" smtClean="0">
                <a:solidFill>
                  <a:srgbClr val="797979"/>
                </a:solidFill>
                <a:latin typeface="Arial"/>
                <a:cs typeface="Arial"/>
              </a:rPr>
              <a:t>houghtful,</a:t>
            </a:r>
            <a:r>
              <a:rPr sz="900" spc="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starry-eyed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683250" y="2971800"/>
            <a:ext cx="275590" cy="1492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900" dirty="0" smtClean="0">
                <a:solidFill>
                  <a:srgbClr val="696969"/>
                </a:solidFill>
                <a:latin typeface="Arial"/>
                <a:cs typeface="Arial"/>
              </a:rPr>
              <a:t>blue.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792806" y="3224847"/>
            <a:ext cx="211663" cy="572737"/>
          </a:xfrm>
          <a:custGeom>
            <a:avLst/>
            <a:gdLst/>
            <a:ahLst/>
            <a:cxnLst/>
            <a:rect l="l" t="t" r="r" b="b"/>
            <a:pathLst>
              <a:path w="211663" h="572737">
                <a:moveTo>
                  <a:pt x="0" y="0"/>
                </a:moveTo>
                <a:lnTo>
                  <a:pt x="211663" y="0"/>
                </a:lnTo>
                <a:lnTo>
                  <a:pt x="211663" y="572737"/>
                </a:lnTo>
                <a:lnTo>
                  <a:pt x="0" y="572737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156731" y="3033415"/>
            <a:ext cx="263895" cy="820638"/>
          </a:xfrm>
          <a:custGeom>
            <a:avLst/>
            <a:gdLst/>
            <a:ahLst/>
            <a:cxnLst/>
            <a:rect l="l" t="t" r="r" b="b"/>
            <a:pathLst>
              <a:path w="263895" h="820638">
                <a:moveTo>
                  <a:pt x="0" y="0"/>
                </a:moveTo>
                <a:lnTo>
                  <a:pt x="263895" y="0"/>
                </a:lnTo>
                <a:lnTo>
                  <a:pt x="263895" y="820638"/>
                </a:lnTo>
                <a:lnTo>
                  <a:pt x="0" y="820638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27217" y="3516052"/>
            <a:ext cx="440700" cy="173260"/>
          </a:xfrm>
          <a:custGeom>
            <a:avLst/>
            <a:gdLst/>
            <a:ahLst/>
            <a:cxnLst/>
            <a:rect l="l" t="t" r="r" b="b"/>
            <a:pathLst>
              <a:path w="440700" h="173260">
                <a:moveTo>
                  <a:pt x="0" y="0"/>
                </a:moveTo>
                <a:lnTo>
                  <a:pt x="440700" y="0"/>
                </a:lnTo>
                <a:lnTo>
                  <a:pt x="440700" y="173260"/>
                </a:lnTo>
                <a:lnTo>
                  <a:pt x="0" y="173260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59481" y="3205797"/>
            <a:ext cx="124673" cy="572737"/>
          </a:xfrm>
          <a:custGeom>
            <a:avLst/>
            <a:gdLst/>
            <a:ahLst/>
            <a:cxnLst/>
            <a:rect l="l" t="t" r="r" b="b"/>
            <a:pathLst>
              <a:path w="124673" h="572737">
                <a:moveTo>
                  <a:pt x="0" y="0"/>
                </a:moveTo>
                <a:lnTo>
                  <a:pt x="124673" y="0"/>
                </a:lnTo>
                <a:lnTo>
                  <a:pt x="124673" y="572737"/>
                </a:lnTo>
                <a:lnTo>
                  <a:pt x="0" y="572737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964567" y="3397231"/>
            <a:ext cx="113982" cy="324836"/>
          </a:xfrm>
          <a:custGeom>
            <a:avLst/>
            <a:gdLst/>
            <a:ahLst/>
            <a:cxnLst/>
            <a:rect l="l" t="t" r="r" b="b"/>
            <a:pathLst>
              <a:path w="113982" h="324836">
                <a:moveTo>
                  <a:pt x="0" y="0"/>
                </a:moveTo>
                <a:lnTo>
                  <a:pt x="113982" y="0"/>
                </a:lnTo>
                <a:lnTo>
                  <a:pt x="113982" y="324836"/>
                </a:lnTo>
                <a:lnTo>
                  <a:pt x="0" y="324836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426075" y="3038475"/>
            <a:ext cx="1028700" cy="7607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310" dirty="0" smtClean="0">
                <a:solidFill>
                  <a:srgbClr val="B3AFB8"/>
                </a:solidFill>
                <a:latin typeface="Arial"/>
                <a:cs typeface="Arial"/>
              </a:rPr>
              <a:t>.-;-</a:t>
            </a:r>
            <a:r>
              <a:rPr sz="1000" spc="110" dirty="0" smtClean="0">
                <a:solidFill>
                  <a:srgbClr val="B3AFB8"/>
                </a:solidFill>
                <a:latin typeface="Arial"/>
                <a:cs typeface="Arial"/>
              </a:rPr>
              <a:t>-</a:t>
            </a:r>
            <a:r>
              <a:rPr sz="5025" spc="-1455" baseline="-2487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r>
              <a:rPr sz="850" spc="-120" dirty="0" smtClean="0">
                <a:solidFill>
                  <a:srgbClr val="B3AFB8"/>
                </a:solidFill>
                <a:latin typeface="Arial"/>
                <a:cs typeface="Arial"/>
              </a:rPr>
              <a:t>..</a:t>
            </a:r>
            <a:r>
              <a:rPr sz="850" spc="-114" dirty="0" smtClean="0">
                <a:solidFill>
                  <a:srgbClr val="B3AFB8"/>
                </a:solidFill>
                <a:latin typeface="Arial"/>
                <a:cs typeface="Arial"/>
              </a:rPr>
              <a:t>.</a:t>
            </a:r>
            <a:r>
              <a:rPr sz="3350" spc="-295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r>
              <a:rPr sz="1900" spc="-240" dirty="0" smtClean="0">
                <a:solidFill>
                  <a:srgbClr val="B3AFB8"/>
                </a:solidFill>
                <a:latin typeface="Times New Roman"/>
                <a:cs typeface="Times New Roman"/>
              </a:rPr>
              <a:t>... </a:t>
            </a:r>
            <a:r>
              <a:rPr sz="1900" spc="-90" dirty="0" smtClean="0">
                <a:solidFill>
                  <a:srgbClr val="B3AFB8"/>
                </a:solidFill>
                <a:latin typeface="Times New Roman"/>
                <a:cs typeface="Times New Roman"/>
              </a:rPr>
              <a:t> </a:t>
            </a:r>
            <a:r>
              <a:rPr sz="7200" spc="667" baseline="-1736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endParaRPr sz="7200" baseline="-1736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859481" y="3241675"/>
            <a:ext cx="160655" cy="5372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5244">
              <a:lnSpc>
                <a:spcPct val="100000"/>
              </a:lnSpc>
            </a:pPr>
            <a:r>
              <a:rPr sz="3350" spc="-290" dirty="0" smtClean="0">
                <a:solidFill>
                  <a:srgbClr val="B3AFB8"/>
                </a:solidFill>
                <a:latin typeface="Times New Roman"/>
                <a:cs typeface="Times New Roman"/>
              </a:rPr>
              <a:t>-</a:t>
            </a:r>
            <a:endParaRPr sz="33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053126" y="3258517"/>
            <a:ext cx="232938" cy="623738"/>
          </a:xfrm>
          <a:custGeom>
            <a:avLst/>
            <a:gdLst/>
            <a:ahLst/>
            <a:cxnLst/>
            <a:rect l="l" t="t" r="r" b="b"/>
            <a:pathLst>
              <a:path w="232938" h="623738">
                <a:moveTo>
                  <a:pt x="0" y="0"/>
                </a:moveTo>
                <a:lnTo>
                  <a:pt x="232938" y="0"/>
                </a:lnTo>
                <a:lnTo>
                  <a:pt x="232938" y="623738"/>
                </a:lnTo>
                <a:lnTo>
                  <a:pt x="0" y="623738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132146" y="3596208"/>
            <a:ext cx="197833" cy="105407"/>
          </a:xfrm>
          <a:custGeom>
            <a:avLst/>
            <a:gdLst/>
            <a:ahLst/>
            <a:cxnLst/>
            <a:rect l="l" t="t" r="r" b="b"/>
            <a:pathLst>
              <a:path w="197833" h="105407">
                <a:moveTo>
                  <a:pt x="0" y="0"/>
                </a:moveTo>
                <a:lnTo>
                  <a:pt x="197833" y="0"/>
                </a:lnTo>
                <a:lnTo>
                  <a:pt x="197833" y="105407"/>
                </a:lnTo>
                <a:lnTo>
                  <a:pt x="0" y="105407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4951736" y="3219450"/>
            <a:ext cx="393700" cy="614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5400" spc="-2910" baseline="-6944" dirty="0" smtClean="0">
                <a:solidFill>
                  <a:srgbClr val="B3AFB8"/>
                </a:solidFill>
                <a:latin typeface="Arial"/>
                <a:cs typeface="Arial"/>
              </a:rPr>
              <a:t>-</a:t>
            </a:r>
            <a:r>
              <a:rPr sz="600" b="1" spc="70" dirty="0" smtClean="0">
                <a:solidFill>
                  <a:srgbClr val="A09EA3"/>
                </a:solidFill>
                <a:latin typeface="Times New Roman"/>
                <a:cs typeface="Times New Roman"/>
              </a:rPr>
              <a:t>..</a:t>
            </a:r>
            <a:r>
              <a:rPr sz="600" b="1" spc="290" dirty="0" smtClean="0">
                <a:solidFill>
                  <a:srgbClr val="B3AFB8"/>
                </a:solidFill>
                <a:latin typeface="Times New Roman"/>
                <a:cs typeface="Times New Roman"/>
              </a:rPr>
              <a:t>-.u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30800" y="5626100"/>
            <a:ext cx="1380490" cy="6667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42545" algn="ctr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</a:t>
            </a:r>
            <a:r>
              <a:rPr sz="850" spc="10" dirty="0" smtClean="0">
                <a:solidFill>
                  <a:srgbClr val="4F4D4F"/>
                </a:solidFill>
                <a:latin typeface="Arial"/>
                <a:cs typeface="Arial"/>
              </a:rPr>
              <a:t>O</a:t>
            </a:r>
            <a:r>
              <a:rPr sz="850" spc="-20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696969"/>
                </a:solidFill>
                <a:latin typeface="Arial"/>
                <a:cs typeface="Arial"/>
              </a:rPr>
              <a:t>1</a:t>
            </a:r>
            <a:r>
              <a:rPr sz="850" spc="45" dirty="0" smtClean="0">
                <a:solidFill>
                  <a:srgbClr val="4F4D4F"/>
                </a:solidFill>
                <a:latin typeface="Arial"/>
                <a:cs typeface="Arial"/>
              </a:rPr>
              <a:t>5</a:t>
            </a:r>
            <a:r>
              <a:rPr sz="850" spc="6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25" dirty="0" smtClean="0">
                <a:solidFill>
                  <a:srgbClr val="4F4D4F"/>
                </a:solidFill>
                <a:latin typeface="Arial"/>
                <a:cs typeface="Arial"/>
              </a:rPr>
              <a:t>3520</a:t>
            </a:r>
            <a:endParaRPr sz="850">
              <a:latin typeface="Arial"/>
              <a:cs typeface="Arial"/>
            </a:endParaRPr>
          </a:p>
          <a:p>
            <a:pPr marR="35560" algn="ctr">
              <a:lnSpc>
                <a:spcPct val="100000"/>
              </a:lnSpc>
              <a:spcBef>
                <a:spcPts val="5"/>
              </a:spcBef>
            </a:pPr>
            <a:r>
              <a:rPr sz="800" i="1" spc="30" dirty="0" smtClean="0">
                <a:solidFill>
                  <a:srgbClr val="696969"/>
                </a:solidFill>
                <a:latin typeface="Arial"/>
                <a:cs typeface="Arial"/>
              </a:rPr>
              <a:t>Crocus</a:t>
            </a:r>
            <a:r>
              <a:rPr sz="800" i="1" spc="-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00" i="1" spc="10" dirty="0" smtClean="0">
                <a:solidFill>
                  <a:srgbClr val="696969"/>
                </a:solidFill>
                <a:latin typeface="Arial"/>
                <a:cs typeface="Arial"/>
              </a:rPr>
              <a:t>Petal</a:t>
            </a:r>
            <a:endParaRPr sz="800">
              <a:latin typeface="Arial"/>
              <a:cs typeface="Arial"/>
            </a:endParaRPr>
          </a:p>
          <a:p>
            <a:pPr marL="12700" marR="12700" indent="76200">
              <a:lnSpc>
                <a:spcPts val="1050"/>
              </a:lnSpc>
              <a:spcBef>
                <a:spcPts val="50"/>
              </a:spcBef>
            </a:pPr>
            <a:r>
              <a:rPr sz="900" spc="50" dirty="0" smtClean="0">
                <a:solidFill>
                  <a:srgbClr val="4F4D4F"/>
                </a:solidFill>
                <a:latin typeface="Arial"/>
                <a:cs typeface="Arial"/>
              </a:rPr>
              <a:t>A</a:t>
            </a:r>
            <a:r>
              <a:rPr sz="900" spc="-8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-20" dirty="0" smtClean="0">
                <a:solidFill>
                  <a:srgbClr val="797979"/>
                </a:solidFill>
                <a:latin typeface="Arial"/>
                <a:cs typeface="Arial"/>
              </a:rPr>
              <a:t>cultivated</a:t>
            </a:r>
            <a:r>
              <a:rPr sz="900" spc="-40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35" dirty="0" smtClean="0">
                <a:solidFill>
                  <a:srgbClr val="696969"/>
                </a:solidFill>
                <a:latin typeface="Times New Roman"/>
                <a:cs typeface="Times New Roman"/>
              </a:rPr>
              <a:t>and</a:t>
            </a:r>
            <a:r>
              <a:rPr sz="900" spc="-5" dirty="0" smtClean="0">
                <a:solidFill>
                  <a:srgbClr val="696969"/>
                </a:solidFill>
                <a:latin typeface="Times New Roman"/>
                <a:cs typeface="Times New Roman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refined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20" dirty="0" smtClean="0">
                <a:solidFill>
                  <a:srgbClr val="797979"/>
                </a:solidFill>
                <a:latin typeface="Arial"/>
                <a:cs typeface="Arial"/>
              </a:rPr>
              <a:t>h</a:t>
            </a:r>
            <a:r>
              <a:rPr sz="900" spc="-15" dirty="0" smtClean="0">
                <a:solidFill>
                  <a:srgbClr val="4F4D4F"/>
                </a:solidFill>
                <a:latin typeface="Arial"/>
                <a:cs typeface="Arial"/>
              </a:rPr>
              <a:t>ue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adds</a:t>
            </a:r>
            <a:r>
              <a:rPr sz="900" spc="-5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15" dirty="0" smtClean="0">
                <a:solidFill>
                  <a:srgbClr val="4F4D4F"/>
                </a:solidFill>
                <a:latin typeface="Arial"/>
                <a:cs typeface="Arial"/>
              </a:rPr>
              <a:t>a</a:t>
            </a:r>
            <a:r>
              <a:rPr sz="900" spc="-9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20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-20" dirty="0" smtClean="0">
                <a:solidFill>
                  <a:srgbClr val="797979"/>
                </a:solidFill>
                <a:latin typeface="Arial"/>
                <a:cs typeface="Arial"/>
              </a:rPr>
              <a:t>ig</a:t>
            </a:r>
            <a:r>
              <a:rPr sz="900" spc="-45" dirty="0" smtClean="0">
                <a:solidFill>
                  <a:srgbClr val="797979"/>
                </a:solidFill>
                <a:latin typeface="Arial"/>
                <a:cs typeface="Arial"/>
              </a:rPr>
              <a:t>h</a:t>
            </a:r>
            <a:r>
              <a:rPr sz="900" spc="-1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-4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r>
              <a:rPr sz="900" spc="-90" dirty="0" smtClean="0">
                <a:solidFill>
                  <a:srgbClr val="696969"/>
                </a:solidFill>
                <a:latin typeface="Arial"/>
                <a:cs typeface="Arial"/>
              </a:rPr>
              <a:t>n</a:t>
            </a:r>
            <a:r>
              <a:rPr sz="900" spc="140" dirty="0" smtClean="0">
                <a:solidFill>
                  <a:srgbClr val="4F4D4F"/>
                </a:solidFill>
                <a:latin typeface="Arial"/>
                <a:cs typeface="Arial"/>
              </a:rPr>
              <a:t>d</a:t>
            </a:r>
            <a:r>
              <a:rPr sz="900" spc="-14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-25" dirty="0" smtClean="0">
                <a:solidFill>
                  <a:srgbClr val="797979"/>
                </a:solidFill>
                <a:latin typeface="Arial"/>
                <a:cs typeface="Arial"/>
              </a:rPr>
              <a:t>airy</a:t>
            </a:r>
            <a:r>
              <a:rPr sz="900" spc="-1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spri</a:t>
            </a:r>
            <a:r>
              <a:rPr sz="900" spc="-65" dirty="0" smtClean="0">
                <a:solidFill>
                  <a:srgbClr val="696969"/>
                </a:solidFill>
                <a:latin typeface="Arial"/>
                <a:cs typeface="Arial"/>
              </a:rPr>
              <a:t>n</a:t>
            </a:r>
            <a:r>
              <a:rPr sz="900" spc="20" dirty="0" smtClean="0">
                <a:solidFill>
                  <a:srgbClr val="4F4D4F"/>
                </a:solidFill>
                <a:latin typeface="Arial"/>
                <a:cs typeface="Arial"/>
              </a:rPr>
              <a:t>g</a:t>
            </a:r>
            <a:r>
              <a:rPr sz="900" spc="-5" dirty="0" smtClean="0">
                <a:solidFill>
                  <a:srgbClr val="898989"/>
                </a:solidFill>
                <a:latin typeface="Arial"/>
                <a:cs typeface="Arial"/>
              </a:rPr>
              <a:t>-</a:t>
            </a:r>
            <a:r>
              <a:rPr sz="900" spc="-25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-100" dirty="0" smtClean="0">
                <a:solidFill>
                  <a:srgbClr val="A09EA3"/>
                </a:solidFill>
                <a:latin typeface="Arial"/>
                <a:cs typeface="Arial"/>
              </a:rPr>
              <a:t>i</a:t>
            </a: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ke</a:t>
            </a:r>
            <a:r>
              <a:rPr sz="900" spc="-114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0" dirty="0" smtClean="0">
                <a:solidFill>
                  <a:srgbClr val="696969"/>
                </a:solidFill>
                <a:latin typeface="Arial"/>
                <a:cs typeface="Arial"/>
              </a:rPr>
              <a:t>feeling</a:t>
            </a:r>
            <a:r>
              <a:rPr sz="900" spc="-4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0" dirty="0" smtClean="0">
                <a:solidFill>
                  <a:srgbClr val="696969"/>
                </a:solidFill>
                <a:latin typeface="Arial"/>
                <a:cs typeface="Arial"/>
              </a:rPr>
              <a:t>deman</a:t>
            </a:r>
            <a:r>
              <a:rPr sz="900" spc="30" dirty="0" smtClean="0">
                <a:solidFill>
                  <a:srgbClr val="696969"/>
                </a:solidFill>
                <a:latin typeface="Arial"/>
                <a:cs typeface="Arial"/>
              </a:rPr>
              <a:t>d</a:t>
            </a:r>
            <a:r>
              <a:rPr sz="900" spc="365" dirty="0" smtClean="0">
                <a:solidFill>
                  <a:srgbClr val="A09EA3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045325" y="2454275"/>
            <a:ext cx="1199515" cy="535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17475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</a:t>
            </a:r>
            <a:r>
              <a:rPr sz="850" spc="10" dirty="0" smtClean="0">
                <a:solidFill>
                  <a:srgbClr val="4F4D4F"/>
                </a:solidFill>
                <a:latin typeface="Arial"/>
                <a:cs typeface="Arial"/>
              </a:rPr>
              <a:t>O</a:t>
            </a:r>
            <a:r>
              <a:rPr sz="850" spc="-20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4F4D4F"/>
                </a:solidFill>
                <a:latin typeface="Arial"/>
                <a:cs typeface="Arial"/>
              </a:rPr>
              <a:t>1</a:t>
            </a:r>
            <a:r>
              <a:rPr sz="850" spc="80" dirty="0" smtClean="0">
                <a:solidFill>
                  <a:srgbClr val="696969"/>
                </a:solidFill>
                <a:latin typeface="Arial"/>
                <a:cs typeface="Arial"/>
              </a:rPr>
              <a:t>5</a:t>
            </a:r>
            <a:r>
              <a:rPr sz="850" spc="-15" dirty="0" smtClean="0">
                <a:solidFill>
                  <a:srgbClr val="696969"/>
                </a:solidFill>
                <a:latin typeface="Arial"/>
                <a:cs typeface="Arial"/>
              </a:rPr>
              <a:t>-</a:t>
            </a:r>
            <a:r>
              <a:rPr sz="850" spc="45" dirty="0" smtClean="0">
                <a:solidFill>
                  <a:srgbClr val="4F4D4F"/>
                </a:solidFill>
                <a:latin typeface="Arial"/>
                <a:cs typeface="Arial"/>
              </a:rPr>
              <a:t>0</a:t>
            </a:r>
            <a:r>
              <a:rPr sz="850" spc="-20" dirty="0" smtClean="0">
                <a:solidFill>
                  <a:srgbClr val="4F4D4F"/>
                </a:solidFill>
                <a:latin typeface="Arial"/>
                <a:cs typeface="Arial"/>
              </a:rPr>
              <a:t>8</a:t>
            </a:r>
            <a:r>
              <a:rPr sz="850" spc="45" dirty="0" smtClean="0">
                <a:solidFill>
                  <a:srgbClr val="696969"/>
                </a:solidFill>
                <a:latin typeface="Arial"/>
                <a:cs typeface="Arial"/>
              </a:rPr>
              <a:t>50</a:t>
            </a:r>
            <a:endParaRPr sz="850">
              <a:latin typeface="Arial"/>
              <a:cs typeface="Arial"/>
            </a:endParaRPr>
          </a:p>
          <a:p>
            <a:pPr marL="12700" marR="12700" indent="257175">
              <a:lnSpc>
                <a:spcPct val="91900"/>
              </a:lnSpc>
              <a:spcBef>
                <a:spcPts val="155"/>
              </a:spcBef>
            </a:pPr>
            <a:r>
              <a:rPr sz="800" i="1" spc="25" dirty="0" smtClean="0">
                <a:solidFill>
                  <a:srgbClr val="696969"/>
                </a:solidFill>
                <a:latin typeface="Arial"/>
                <a:cs typeface="Arial"/>
              </a:rPr>
              <a:t>Ceylon</a:t>
            </a:r>
            <a:r>
              <a:rPr sz="800" i="1" spc="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00" i="1" spc="0" dirty="0" smtClean="0">
                <a:solidFill>
                  <a:srgbClr val="696969"/>
                </a:solidFill>
                <a:latin typeface="Arial"/>
                <a:cs typeface="Arial"/>
              </a:rPr>
              <a:t>Yellow 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Savory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35" dirty="0" smtClean="0">
                <a:solidFill>
                  <a:srgbClr val="696969"/>
                </a:solidFill>
                <a:latin typeface="Times New Roman"/>
                <a:cs typeface="Times New Roman"/>
              </a:rPr>
              <a:t>and</a:t>
            </a:r>
            <a:r>
              <a:rPr sz="900" spc="-5" dirty="0" smtClean="0">
                <a:solidFill>
                  <a:srgbClr val="696969"/>
                </a:solidFill>
                <a:latin typeface="Times New Roman"/>
                <a:cs typeface="Times New Roman"/>
              </a:rPr>
              <a:t> </a:t>
            </a: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s</a:t>
            </a: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p</a:t>
            </a:r>
            <a:r>
              <a:rPr sz="900" spc="25" dirty="0" smtClean="0">
                <a:solidFill>
                  <a:srgbClr val="797979"/>
                </a:solidFill>
                <a:latin typeface="Arial"/>
                <a:cs typeface="Arial"/>
              </a:rPr>
              <a:t>icy</a:t>
            </a:r>
            <a:r>
              <a:rPr sz="900" spc="-15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y</a:t>
            </a:r>
            <a:r>
              <a:rPr sz="900" spc="-434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-415" dirty="0" smtClean="0">
                <a:solidFill>
                  <a:srgbClr val="898989"/>
                </a:solidFill>
                <a:latin typeface="Arial"/>
                <a:cs typeface="Arial"/>
              </a:rPr>
              <a:t>l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l</a:t>
            </a:r>
            <a:r>
              <a:rPr sz="900" spc="30" dirty="0" smtClean="0">
                <a:solidFill>
                  <a:srgbClr val="696969"/>
                </a:solidFill>
                <a:latin typeface="Arial"/>
                <a:cs typeface="Arial"/>
              </a:rPr>
              <a:t>ow</a:t>
            </a: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adds</a:t>
            </a:r>
            <a:r>
              <a:rPr sz="900" spc="-4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an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5" dirty="0" smtClean="0">
                <a:solidFill>
                  <a:srgbClr val="797979"/>
                </a:solidFill>
                <a:latin typeface="Arial"/>
                <a:cs typeface="Arial"/>
              </a:rPr>
              <a:t>exotlc</a:t>
            </a:r>
            <a:r>
              <a:rPr sz="900" spc="-10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50" spc="0" dirty="0" smtClean="0">
                <a:solidFill>
                  <a:srgbClr val="696969"/>
                </a:solidFill>
                <a:latin typeface="Times New Roman"/>
                <a:cs typeface="Times New Roman"/>
              </a:rPr>
              <a:t>touc</a:t>
            </a:r>
            <a:r>
              <a:rPr sz="950" spc="20" dirty="0" smtClean="0">
                <a:solidFill>
                  <a:srgbClr val="696969"/>
                </a:solidFill>
                <a:latin typeface="Times New Roman"/>
                <a:cs typeface="Times New Roman"/>
              </a:rPr>
              <a:t>h</a:t>
            </a:r>
            <a:r>
              <a:rPr sz="950" spc="275" dirty="0" smtClean="0">
                <a:solidFill>
                  <a:srgbClr val="A09EA3"/>
                </a:solidFill>
                <a:latin typeface="Times New Roman"/>
                <a:cs typeface="Times New Roman"/>
              </a:rPr>
              <a:t>.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950075" y="5616575"/>
            <a:ext cx="1385570" cy="8204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27305" algn="ctr">
              <a:lnSpc>
                <a:spcPct val="100000"/>
              </a:lnSpc>
            </a:pPr>
            <a:r>
              <a:rPr sz="850" spc="-125" dirty="0" smtClean="0">
                <a:solidFill>
                  <a:srgbClr val="4F4D4F"/>
                </a:solidFill>
                <a:latin typeface="Arial"/>
                <a:cs typeface="Arial"/>
              </a:rPr>
              <a:t>P</a:t>
            </a:r>
            <a:r>
              <a:rPr sz="850" spc="25" dirty="0" smtClean="0">
                <a:solidFill>
                  <a:srgbClr val="343434"/>
                </a:solidFill>
                <a:latin typeface="Arial"/>
                <a:cs typeface="Arial"/>
              </a:rPr>
              <a:t>A</a:t>
            </a:r>
            <a:r>
              <a:rPr sz="850" spc="-25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-5" dirty="0" smtClean="0">
                <a:solidFill>
                  <a:srgbClr val="696969"/>
                </a:solidFill>
                <a:latin typeface="Arial"/>
                <a:cs typeface="Arial"/>
              </a:rPr>
              <a:t>T</a:t>
            </a:r>
            <a:r>
              <a:rPr sz="850" spc="20" dirty="0" smtClean="0">
                <a:solidFill>
                  <a:srgbClr val="4F4D4F"/>
                </a:solidFill>
                <a:latin typeface="Arial"/>
                <a:cs typeface="Arial"/>
              </a:rPr>
              <a:t>ONE</a:t>
            </a:r>
            <a:r>
              <a:rPr sz="850" spc="-7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696969"/>
                </a:solidFill>
                <a:latin typeface="Arial"/>
                <a:cs typeface="Arial"/>
              </a:rPr>
              <a:t>1</a:t>
            </a:r>
            <a:r>
              <a:rPr sz="850" spc="70" dirty="0" smtClean="0">
                <a:solidFill>
                  <a:srgbClr val="4F4D4F"/>
                </a:solidFill>
                <a:latin typeface="Arial"/>
                <a:cs typeface="Arial"/>
              </a:rPr>
              <a:t>2</a:t>
            </a:r>
            <a:r>
              <a:rPr sz="850" spc="-5" dirty="0" smtClean="0">
                <a:solidFill>
                  <a:srgbClr val="4F4D4F"/>
                </a:solidFill>
                <a:latin typeface="Arial"/>
                <a:cs typeface="Arial"/>
              </a:rPr>
              <a:t>-</a:t>
            </a:r>
            <a:r>
              <a:rPr sz="850" spc="125" dirty="0" smtClean="0">
                <a:solidFill>
                  <a:srgbClr val="696969"/>
                </a:solidFill>
                <a:latin typeface="Arial"/>
                <a:cs typeface="Arial"/>
              </a:rPr>
              <a:t>0</a:t>
            </a:r>
            <a:r>
              <a:rPr sz="850" spc="20" dirty="0" smtClean="0">
                <a:solidFill>
                  <a:srgbClr val="4F4D4F"/>
                </a:solidFill>
                <a:latin typeface="Arial"/>
                <a:cs typeface="Arial"/>
              </a:rPr>
              <a:t>740</a:t>
            </a:r>
            <a:endParaRPr sz="850">
              <a:latin typeface="Arial"/>
              <a:cs typeface="Arial"/>
            </a:endParaRPr>
          </a:p>
          <a:p>
            <a:pPr marR="33655" algn="ctr">
              <a:lnSpc>
                <a:spcPct val="100000"/>
              </a:lnSpc>
              <a:spcBef>
                <a:spcPts val="155"/>
              </a:spcBef>
            </a:pPr>
            <a:r>
              <a:rPr sz="800" i="1" spc="15" dirty="0" smtClean="0">
                <a:solidFill>
                  <a:srgbClr val="696969"/>
                </a:solidFill>
                <a:latin typeface="Arial"/>
                <a:cs typeface="Arial"/>
              </a:rPr>
              <a:t>Limelight</a:t>
            </a:r>
            <a:endParaRPr sz="800">
              <a:latin typeface="Arial"/>
              <a:cs typeface="Arial"/>
            </a:endParaRPr>
          </a:p>
          <a:p>
            <a:pPr marR="0" algn="ctr">
              <a:lnSpc>
                <a:spcPts val="994"/>
              </a:lnSpc>
            </a:pP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r>
              <a:rPr sz="900" spc="-50" dirty="0" smtClean="0">
                <a:solidFill>
                  <a:srgbClr val="696969"/>
                </a:solidFill>
                <a:latin typeface="Arial"/>
                <a:cs typeface="Arial"/>
              </a:rPr>
              <a:t>n</a:t>
            </a:r>
            <a:r>
              <a:rPr sz="900" spc="-10" dirty="0" smtClean="0">
                <a:solidFill>
                  <a:srgbClr val="898989"/>
                </a:solidFill>
                <a:latin typeface="Arial"/>
                <a:cs typeface="Arial"/>
              </a:rPr>
              <a:t>im</a:t>
            </a:r>
            <a:r>
              <a:rPr sz="900" spc="-85" dirty="0" smtClean="0">
                <a:solidFill>
                  <a:srgbClr val="898989"/>
                </a:solidFill>
                <a:latin typeface="Arial"/>
                <a:cs typeface="Arial"/>
              </a:rPr>
              <a:t>a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ted</a:t>
            </a:r>
            <a:r>
              <a:rPr sz="900" spc="-9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696969"/>
                </a:solidFill>
                <a:latin typeface="Arial"/>
                <a:cs typeface="Arial"/>
              </a:rPr>
              <a:t>and</a:t>
            </a:r>
            <a:r>
              <a:rPr sz="900" spc="-10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55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-5" dirty="0" smtClean="0">
                <a:solidFill>
                  <a:srgbClr val="4F4D4F"/>
                </a:solidFill>
                <a:latin typeface="Arial"/>
                <a:cs typeface="Arial"/>
              </a:rPr>
              <a:t>f</a:t>
            </a:r>
            <a:r>
              <a:rPr sz="900" spc="25" dirty="0" smtClean="0">
                <a:solidFill>
                  <a:srgbClr val="4F4D4F"/>
                </a:solidFill>
                <a:latin typeface="Arial"/>
                <a:cs typeface="Arial"/>
              </a:rPr>
              <a:t>f</a:t>
            </a:r>
            <a:r>
              <a:rPr sz="900" spc="-40" dirty="0" smtClean="0">
                <a:solidFill>
                  <a:srgbClr val="696969"/>
                </a:solidFill>
                <a:latin typeface="Arial"/>
                <a:cs typeface="Arial"/>
              </a:rPr>
              <a:t>er'leScen</a:t>
            </a: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t</a:t>
            </a:r>
            <a:r>
              <a:rPr sz="900" spc="330" dirty="0" smtClean="0">
                <a:solidFill>
                  <a:srgbClr val="A09EA3"/>
                </a:solidFill>
                <a:latin typeface="Arial"/>
                <a:cs typeface="Arial"/>
              </a:rPr>
              <a:t>,</a:t>
            </a:r>
            <a:endParaRPr sz="900">
              <a:latin typeface="Arial"/>
              <a:cs typeface="Arial"/>
            </a:endParaRPr>
          </a:p>
          <a:p>
            <a:pPr marR="40005" algn="ctr">
              <a:lnSpc>
                <a:spcPts val="1050"/>
              </a:lnSpc>
            </a:pPr>
            <a:r>
              <a:rPr sz="900" spc="1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r>
              <a:rPr sz="900" spc="-9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20" dirty="0" smtClean="0">
                <a:solidFill>
                  <a:srgbClr val="696969"/>
                </a:solidFill>
                <a:latin typeface="Arial"/>
                <a:cs typeface="Arial"/>
              </a:rPr>
              <a:t>p</a:t>
            </a: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u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ngent</a:t>
            </a:r>
            <a:r>
              <a:rPr sz="900" spc="-1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0" dirty="0" smtClean="0">
                <a:solidFill>
                  <a:srgbClr val="696969"/>
                </a:solidFill>
                <a:latin typeface="Arial"/>
                <a:cs typeface="Arial"/>
              </a:rPr>
              <a:t>yeno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w</a:t>
            </a:r>
            <a:r>
              <a:rPr sz="900" spc="-5" dirty="0" smtClean="0">
                <a:solidFill>
                  <a:srgbClr val="A09EA3"/>
                </a:solidFill>
                <a:latin typeface="Arial"/>
                <a:cs typeface="Arial"/>
              </a:rPr>
              <a:t>-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groen</a:t>
            </a:r>
            <a:endParaRPr sz="900">
              <a:latin typeface="Arial"/>
              <a:cs typeface="Arial"/>
            </a:endParaRPr>
          </a:p>
          <a:p>
            <a:pPr marR="46990" algn="ctr">
              <a:lnSpc>
                <a:spcPct val="100000"/>
              </a:lnSpc>
              <a:spcBef>
                <a:spcPts val="95"/>
              </a:spcBef>
            </a:pPr>
            <a:r>
              <a:rPr sz="850" b="1" spc="-30" dirty="0" smtClean="0">
                <a:solidFill>
                  <a:srgbClr val="696969"/>
                </a:solidFill>
                <a:latin typeface="Arial"/>
                <a:cs typeface="Arial"/>
              </a:rPr>
              <a:t>becomes</a:t>
            </a:r>
            <a:r>
              <a:rPr sz="850" b="1" spc="-25" dirty="0" smtClean="0">
                <a:solidFill>
                  <a:srgbClr val="696969"/>
                </a:solidFill>
                <a:latin typeface="Arial"/>
                <a:cs typeface="Arial"/>
              </a:rPr>
              <a:t> the</a:t>
            </a:r>
            <a:r>
              <a:rPr sz="850" b="1" spc="-35" dirty="0" smtClean="0">
                <a:solidFill>
                  <a:srgbClr val="696969"/>
                </a:solidFill>
                <a:latin typeface="Arial"/>
                <a:cs typeface="Arial"/>
              </a:rPr>
              <a:t> center</a:t>
            </a:r>
            <a:r>
              <a:rPr sz="850" b="1" spc="1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40" dirty="0" smtClean="0">
                <a:solidFill>
                  <a:srgbClr val="696969"/>
                </a:solidFill>
                <a:latin typeface="Arial"/>
                <a:cs typeface="Arial"/>
              </a:rPr>
              <a:t>of</a:t>
            </a:r>
            <a:endParaRPr sz="850">
              <a:latin typeface="Arial"/>
              <a:cs typeface="Arial"/>
            </a:endParaRPr>
          </a:p>
          <a:p>
            <a:pPr marL="4445" algn="ctr">
              <a:lnSpc>
                <a:spcPts val="1070"/>
              </a:lnSpc>
            </a:pPr>
            <a:r>
              <a:rPr sz="950" spc="-35" dirty="0" smtClean="0">
                <a:solidFill>
                  <a:srgbClr val="696969"/>
                </a:solidFill>
                <a:latin typeface="Arial"/>
                <a:cs typeface="Arial"/>
              </a:rPr>
              <a:t>attentio</a:t>
            </a:r>
            <a:r>
              <a:rPr sz="950" spc="-60" dirty="0" smtClean="0">
                <a:solidFill>
                  <a:srgbClr val="696969"/>
                </a:solidFill>
                <a:latin typeface="Arial"/>
                <a:cs typeface="Arial"/>
              </a:rPr>
              <a:t>n</a:t>
            </a:r>
            <a:r>
              <a:rPr sz="950" spc="350" dirty="0" smtClean="0">
                <a:solidFill>
                  <a:srgbClr val="A09EA3"/>
                </a:solidFill>
                <a:latin typeface="Arial"/>
                <a:cs typeface="Arial"/>
              </a:rPr>
              <a:t>.</a:t>
            </a:r>
            <a:endParaRPr sz="95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9691528" y="3511621"/>
            <a:ext cx="102019" cy="216575"/>
          </a:xfrm>
          <a:custGeom>
            <a:avLst/>
            <a:gdLst/>
            <a:ahLst/>
            <a:cxnLst/>
            <a:rect l="l" t="t" r="r" b="b"/>
            <a:pathLst>
              <a:path w="102019" h="216575">
                <a:moveTo>
                  <a:pt x="0" y="0"/>
                </a:moveTo>
                <a:lnTo>
                  <a:pt x="102019" y="0"/>
                </a:lnTo>
                <a:lnTo>
                  <a:pt x="102019" y="216575"/>
                </a:lnTo>
                <a:lnTo>
                  <a:pt x="0" y="216575"/>
                </a:lnTo>
                <a:lnTo>
                  <a:pt x="0" y="0"/>
                </a:lnTo>
                <a:close/>
              </a:path>
            </a:pathLst>
          </a:custGeom>
          <a:solidFill>
            <a:srgbClr val="E4E2E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8816975" y="2454275"/>
            <a:ext cx="1336040" cy="1351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080" algn="ctr">
              <a:lnSpc>
                <a:spcPct val="100000"/>
              </a:lnSpc>
            </a:pP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PANT</a:t>
            </a:r>
            <a:r>
              <a:rPr sz="850" spc="-65" dirty="0" smtClean="0">
                <a:solidFill>
                  <a:srgbClr val="4F4D4F"/>
                </a:solidFill>
                <a:latin typeface="Arial"/>
                <a:cs typeface="Arial"/>
              </a:rPr>
              <a:t>O</a:t>
            </a:r>
            <a:r>
              <a:rPr sz="850" spc="60" dirty="0" smtClean="0">
                <a:solidFill>
                  <a:srgbClr val="343434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4F4D4F"/>
                </a:solidFill>
                <a:latin typeface="Arial"/>
                <a:cs typeface="Arial"/>
              </a:rPr>
              <a:t>1</a:t>
            </a:r>
            <a:r>
              <a:rPr sz="850" spc="50" dirty="0" smtClean="0">
                <a:solidFill>
                  <a:srgbClr val="696969"/>
                </a:solidFill>
                <a:latin typeface="Arial"/>
                <a:cs typeface="Arial"/>
              </a:rPr>
              <a:t>8</a:t>
            </a:r>
            <a:r>
              <a:rPr sz="850" spc="-15" dirty="0" smtClean="0">
                <a:solidFill>
                  <a:srgbClr val="4F4D4F"/>
                </a:solidFill>
                <a:latin typeface="Arial"/>
                <a:cs typeface="Arial"/>
              </a:rPr>
              <a:t>.Q6</a:t>
            </a:r>
            <a:r>
              <a:rPr sz="850" spc="-95" dirty="0" smtClean="0">
                <a:solidFill>
                  <a:srgbClr val="4F4D4F"/>
                </a:solidFill>
                <a:latin typeface="Arial"/>
                <a:cs typeface="Arial"/>
              </a:rPr>
              <a:t>2</a:t>
            </a:r>
            <a:r>
              <a:rPr sz="850" spc="30" dirty="0" smtClean="0">
                <a:solidFill>
                  <a:srgbClr val="696969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  <a:p>
            <a:pPr marL="12700" marR="12700" indent="12065" algn="ctr">
              <a:lnSpc>
                <a:spcPct val="93700"/>
              </a:lnSpc>
              <a:spcBef>
                <a:spcPts val="95"/>
              </a:spcBef>
            </a:pPr>
            <a:r>
              <a:rPr sz="850" i="1" spc="35" dirty="0" smtClean="0">
                <a:solidFill>
                  <a:srgbClr val="4F4D4F"/>
                </a:solidFill>
                <a:latin typeface="Arial"/>
                <a:cs typeface="Arial"/>
              </a:rPr>
              <a:t>M</a:t>
            </a:r>
            <a:r>
              <a:rPr sz="850" i="1" spc="5" dirty="0" smtClean="0">
                <a:solidFill>
                  <a:srgbClr val="696969"/>
                </a:solidFill>
                <a:latin typeface="Arial"/>
                <a:cs typeface="Arial"/>
              </a:rPr>
              <a:t>artini</a:t>
            </a:r>
            <a:r>
              <a:rPr sz="850" i="1" spc="-5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i="1" spc="10" dirty="0" smtClean="0">
                <a:solidFill>
                  <a:srgbClr val="696969"/>
                </a:solidFill>
                <a:latin typeface="Arial"/>
                <a:cs typeface="Arial"/>
              </a:rPr>
              <a:t>Olive</a:t>
            </a:r>
            <a:r>
              <a:rPr sz="850" i="1" spc="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0" dirty="0" smtClean="0">
                <a:solidFill>
                  <a:srgbClr val="696969"/>
                </a:solidFill>
                <a:latin typeface="Arial"/>
                <a:cs typeface="Arial"/>
              </a:rPr>
              <a:t>Smoot</a:t>
            </a:r>
            <a:r>
              <a:rPr sz="900" spc="20" dirty="0" smtClean="0">
                <a:solidFill>
                  <a:srgbClr val="4F4D4F"/>
                </a:solidFill>
                <a:latin typeface="Arial"/>
                <a:cs typeface="Arial"/>
              </a:rPr>
              <a:t>h</a:t>
            </a:r>
            <a:r>
              <a:rPr sz="900" spc="120" dirty="0" smtClean="0">
                <a:solidFill>
                  <a:srgbClr val="898989"/>
                </a:solidFill>
                <a:latin typeface="Arial"/>
                <a:cs typeface="Arial"/>
              </a:rPr>
              <a:t>,</a:t>
            </a:r>
            <a:r>
              <a:rPr sz="900" spc="-10" dirty="0" smtClean="0">
                <a:solidFill>
                  <a:srgbClr val="696969"/>
                </a:solidFill>
                <a:latin typeface="Arial"/>
                <a:cs typeface="Arial"/>
              </a:rPr>
              <a:t>sophis</a:t>
            </a:r>
            <a:r>
              <a:rPr sz="900" spc="-1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-80" dirty="0" smtClean="0">
                <a:solidFill>
                  <a:srgbClr val="4F4D4F"/>
                </a:solidFill>
                <a:latin typeface="Arial"/>
                <a:cs typeface="Arial"/>
              </a:rPr>
              <a:t>i</a:t>
            </a:r>
            <a:r>
              <a:rPr sz="900" spc="0" dirty="0" smtClean="0">
                <a:solidFill>
                  <a:srgbClr val="797979"/>
                </a:solidFill>
                <a:latin typeface="Arial"/>
                <a:cs typeface="Arial"/>
              </a:rPr>
              <a:t>cated</a:t>
            </a:r>
            <a:r>
              <a:rPr sz="900" spc="-9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5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n</a:t>
            </a:r>
            <a:r>
              <a:rPr sz="900" spc="140" dirty="0" smtClean="0">
                <a:solidFill>
                  <a:srgbClr val="696969"/>
                </a:solidFill>
                <a:latin typeface="Arial"/>
                <a:cs typeface="Arial"/>
              </a:rPr>
              <a:t>d</a:t>
            </a:r>
            <a:r>
              <a:rPr sz="900" spc="7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55" dirty="0" smtClean="0">
                <a:solidFill>
                  <a:srgbClr val="898989"/>
                </a:solidFill>
                <a:latin typeface="Arial"/>
                <a:cs typeface="Arial"/>
              </a:rPr>
              <a:t>u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rbane</a:t>
            </a:r>
            <a:r>
              <a:rPr sz="900" spc="-8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green</a:t>
            </a:r>
            <a:r>
              <a:rPr sz="900" spc="-7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50" spc="-25" dirty="0" smtClean="0">
                <a:solidFill>
                  <a:srgbClr val="696969"/>
                </a:solidFill>
                <a:latin typeface="Arial"/>
                <a:cs typeface="Arial"/>
              </a:rPr>
              <a:t>adds</a:t>
            </a:r>
            <a:r>
              <a:rPr sz="950" spc="-14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50" spc="-20" dirty="0" smtClean="0">
                <a:solidFill>
                  <a:srgbClr val="696969"/>
                </a:solidFill>
                <a:latin typeface="Arial"/>
                <a:cs typeface="Arial"/>
              </a:rPr>
              <a:t>de</a:t>
            </a:r>
            <a:r>
              <a:rPr sz="950" spc="-60" dirty="0" smtClean="0">
                <a:solidFill>
                  <a:srgbClr val="696969"/>
                </a:solidFill>
                <a:latin typeface="Arial"/>
                <a:cs typeface="Arial"/>
              </a:rPr>
              <a:t>p</a:t>
            </a:r>
            <a:r>
              <a:rPr sz="950" spc="70" dirty="0" smtClean="0">
                <a:solidFill>
                  <a:srgbClr val="898989"/>
                </a:solidFill>
                <a:latin typeface="Arial"/>
                <a:cs typeface="Arial"/>
              </a:rPr>
              <a:t>lh</a:t>
            </a:r>
            <a:r>
              <a:rPr sz="950" spc="50" dirty="0" smtClean="0">
                <a:solidFill>
                  <a:srgbClr val="898989"/>
                </a:solidFill>
                <a:latin typeface="Arial"/>
                <a:cs typeface="Arial"/>
              </a:rPr>
              <a:t> </a:t>
            </a:r>
            <a:r>
              <a:rPr sz="900" spc="15" dirty="0" smtClean="0">
                <a:solidFill>
                  <a:srgbClr val="797979"/>
                </a:solidFill>
                <a:latin typeface="Arial"/>
                <a:cs typeface="Arial"/>
              </a:rPr>
              <a:t>to</a:t>
            </a:r>
            <a:r>
              <a:rPr sz="900" spc="-6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2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900" spc="-30" dirty="0" smtClean="0">
                <a:solidFill>
                  <a:srgbClr val="4F4D4F"/>
                </a:solidFill>
                <a:latin typeface="Arial"/>
                <a:cs typeface="Arial"/>
              </a:rPr>
              <a:t>h</a:t>
            </a:r>
            <a:r>
              <a:rPr sz="900" spc="10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900" spc="-10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40" dirty="0" smtClean="0">
                <a:solidFill>
                  <a:srgbClr val="696969"/>
                </a:solidFill>
                <a:latin typeface="Arial"/>
                <a:cs typeface="Arial"/>
              </a:rPr>
              <a:t>F</a:t>
            </a:r>
            <a:r>
              <a:rPr sz="900" spc="-165" dirty="0" smtClean="0">
                <a:solidFill>
                  <a:srgbClr val="696969"/>
                </a:solidFill>
                <a:latin typeface="Arial"/>
                <a:cs typeface="Arial"/>
              </a:rPr>
              <a:t>a</a:t>
            </a:r>
            <a:r>
              <a:rPr sz="900" spc="-100" dirty="0" smtClean="0">
                <a:solidFill>
                  <a:srgbClr val="4F4D4F"/>
                </a:solidFill>
                <a:latin typeface="Arial"/>
                <a:cs typeface="Arial"/>
              </a:rPr>
              <a:t>i</a:t>
            </a:r>
            <a:r>
              <a:rPr sz="900" spc="-80" dirty="0" smtClean="0">
                <a:solidFill>
                  <a:srgbClr val="696969"/>
                </a:solidFill>
                <a:latin typeface="Arial"/>
                <a:cs typeface="Arial"/>
              </a:rPr>
              <a:t>VWin1er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25" dirty="0" smtClean="0">
                <a:solidFill>
                  <a:srgbClr val="696969"/>
                </a:solidFill>
                <a:latin typeface="Arial"/>
                <a:cs typeface="Arial"/>
              </a:rPr>
              <a:t>2018</a:t>
            </a:r>
            <a:r>
              <a:rPr sz="900" spc="-1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b="1" spc="-5" dirty="0" smtClean="0">
                <a:solidFill>
                  <a:srgbClr val="696969"/>
                </a:solidFill>
                <a:latin typeface="Arial"/>
                <a:cs typeface="Arial"/>
              </a:rPr>
              <a:t>p</a:t>
            </a:r>
            <a:r>
              <a:rPr sz="850" b="1" spc="-25" dirty="0" smtClean="0">
                <a:solidFill>
                  <a:srgbClr val="4F4D4F"/>
                </a:solidFill>
                <a:latin typeface="Arial"/>
                <a:cs typeface="Arial"/>
              </a:rPr>
              <a:t>al</a:t>
            </a:r>
            <a:r>
              <a:rPr sz="850" b="1" spc="-3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b="1" spc="-15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850" b="1" spc="-30" dirty="0" smtClean="0">
                <a:solidFill>
                  <a:srgbClr val="4F4D4F"/>
                </a:solidFill>
                <a:latin typeface="Arial"/>
                <a:cs typeface="Arial"/>
              </a:rPr>
              <a:t>t</a:t>
            </a:r>
            <a:r>
              <a:rPr sz="850" b="1" spc="-30" dirty="0" smtClean="0">
                <a:solidFill>
                  <a:srgbClr val="696969"/>
                </a:solidFill>
                <a:latin typeface="Arial"/>
                <a:cs typeface="Arial"/>
              </a:rPr>
              <a:t>e</a:t>
            </a:r>
            <a:r>
              <a:rPr sz="850" b="1" spc="210" dirty="0" smtClean="0">
                <a:solidFill>
                  <a:srgbClr val="A09EA3"/>
                </a:solidFill>
                <a:latin typeface="Arial"/>
                <a:cs typeface="Arial"/>
              </a:rPr>
              <a:t>.</a:t>
            </a:r>
            <a:endParaRPr sz="850">
              <a:latin typeface="Arial"/>
              <a:cs typeface="Arial"/>
            </a:endParaRPr>
          </a:p>
          <a:p>
            <a:pPr marL="144145">
              <a:lnSpc>
                <a:spcPts val="4440"/>
              </a:lnSpc>
            </a:pPr>
            <a:r>
              <a:rPr sz="4300" spc="-3175" dirty="0" smtClean="0">
                <a:solidFill>
                  <a:srgbClr val="A09EA3"/>
                </a:solidFill>
                <a:latin typeface="Times New Roman"/>
                <a:cs typeface="Times New Roman"/>
              </a:rPr>
              <a:t>-</a:t>
            </a:r>
            <a:r>
              <a:rPr sz="3750" spc="-545" dirty="0" smtClean="0">
                <a:solidFill>
                  <a:srgbClr val="A09EA3"/>
                </a:solidFill>
                <a:latin typeface="Times New Roman"/>
                <a:cs typeface="Times New Roman"/>
              </a:rPr>
              <a:t>..</a:t>
            </a:r>
            <a:r>
              <a:rPr sz="3750" spc="-765" dirty="0" smtClean="0">
                <a:solidFill>
                  <a:srgbClr val="A09EA3"/>
                </a:solidFill>
                <a:latin typeface="Times New Roman"/>
                <a:cs typeface="Times New Roman"/>
              </a:rPr>
              <a:t>-</a:t>
            </a:r>
            <a:r>
              <a:rPr sz="3750" spc="850" dirty="0" smtClean="0">
                <a:solidFill>
                  <a:srgbClr val="898989"/>
                </a:solidFill>
                <a:latin typeface="Times New Roman"/>
                <a:cs typeface="Times New Roman"/>
              </a:rPr>
              <a:t>-</a:t>
            </a:r>
            <a:r>
              <a:rPr sz="3750" spc="-505" dirty="0" smtClean="0">
                <a:solidFill>
                  <a:srgbClr val="A09EA3"/>
                </a:solidFill>
                <a:latin typeface="Times New Roman"/>
                <a:cs typeface="Times New Roman"/>
              </a:rPr>
              <a:t>-</a:t>
            </a:r>
            <a:r>
              <a:rPr sz="1875" spc="-240" baseline="2222" dirty="0" smtClean="0">
                <a:solidFill>
                  <a:srgbClr val="B3AFB8"/>
                </a:solidFill>
                <a:latin typeface="Arial"/>
                <a:cs typeface="Arial"/>
              </a:rPr>
              <a:t>....</a:t>
            </a:r>
            <a:endParaRPr sz="1875" baseline="2222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1093450" y="6438900"/>
            <a:ext cx="195580" cy="2057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spc="-55" dirty="0" smtClean="0">
                <a:solidFill>
                  <a:srgbClr val="898989"/>
                </a:solidFill>
                <a:latin typeface="Courier New"/>
                <a:cs typeface="Courier New"/>
              </a:rPr>
              <a:t>32</a:t>
            </a:r>
            <a:endParaRPr sz="1200">
              <a:latin typeface="Courier New"/>
              <a:cs typeface="Courier New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493065" y="3140075"/>
            <a:ext cx="311150" cy="6527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5140"/>
              </a:lnSpc>
            </a:pPr>
            <a:r>
              <a:rPr sz="4300" spc="1015" dirty="0" smtClean="0">
                <a:solidFill>
                  <a:srgbClr val="A09EA3"/>
                </a:solidFill>
                <a:latin typeface="Times New Roman"/>
                <a:cs typeface="Times New Roman"/>
              </a:rPr>
              <a:t>­</a:t>
            </a:r>
            <a:endParaRPr sz="43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702599" y="88900"/>
            <a:ext cx="794385" cy="4838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3804"/>
              </a:lnSpc>
            </a:pPr>
            <a:r>
              <a:rPr sz="2800" spc="770" dirty="0" smtClean="0">
                <a:solidFill>
                  <a:srgbClr val="A09EA3"/>
                </a:solidFill>
                <a:latin typeface="Arial"/>
                <a:cs typeface="Arial"/>
              </a:rPr>
              <a:t>--</a:t>
            </a:r>
            <a:r>
              <a:rPr sz="2800" spc="-50" dirty="0" smtClean="0">
                <a:solidFill>
                  <a:srgbClr val="A09EA3"/>
                </a:solidFill>
                <a:latin typeface="Arial"/>
                <a:cs typeface="Arial"/>
              </a:rPr>
              <a:t> </a:t>
            </a:r>
            <a:r>
              <a:rPr sz="3200" spc="635" dirty="0" smtClean="0">
                <a:solidFill>
                  <a:srgbClr val="A09EA3"/>
                </a:solidFill>
                <a:latin typeface="Arial"/>
                <a:cs typeface="Arial"/>
              </a:rPr>
              <a:t>·</a:t>
            </a:r>
            <a:endParaRPr sz="32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807450" y="5626100"/>
            <a:ext cx="1297940" cy="6762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8255" algn="ctr">
              <a:lnSpc>
                <a:spcPct val="100000"/>
              </a:lnSpc>
            </a:pPr>
            <a:r>
              <a:rPr sz="850" spc="-20" dirty="0" smtClean="0">
                <a:solidFill>
                  <a:srgbClr val="4F4D4F"/>
                </a:solidFill>
                <a:latin typeface="Arial"/>
                <a:cs typeface="Arial"/>
              </a:rPr>
              <a:t>PANTONE</a:t>
            </a:r>
            <a:r>
              <a:rPr sz="850" spc="1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-25" dirty="0" smtClean="0">
                <a:solidFill>
                  <a:srgbClr val="343434"/>
                </a:solidFill>
                <a:latin typeface="Arial"/>
                <a:cs typeface="Arial"/>
              </a:rPr>
              <a:t>1</a:t>
            </a:r>
            <a:r>
              <a:rPr sz="850" spc="135" dirty="0" smtClean="0">
                <a:solidFill>
                  <a:srgbClr val="4F4D4F"/>
                </a:solidFill>
                <a:latin typeface="Arial"/>
                <a:cs typeface="Arial"/>
              </a:rPr>
              <a:t>8</a:t>
            </a:r>
            <a:r>
              <a:rPr sz="850" spc="-2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850" spc="20" dirty="0" smtClean="0">
                <a:solidFill>
                  <a:srgbClr val="4F4D4F"/>
                </a:solidFill>
                <a:latin typeface="Arial"/>
                <a:cs typeface="Arial"/>
              </a:rPr>
              <a:t>5025</a:t>
            </a:r>
            <a:endParaRPr sz="850">
              <a:latin typeface="Arial"/>
              <a:cs typeface="Arial"/>
            </a:endParaRPr>
          </a:p>
          <a:p>
            <a:pPr marL="20955" algn="ctr">
              <a:lnSpc>
                <a:spcPct val="100000"/>
              </a:lnSpc>
              <a:spcBef>
                <a:spcPts val="30"/>
              </a:spcBef>
            </a:pPr>
            <a:r>
              <a:rPr sz="850" i="1" spc="-15" dirty="0" smtClean="0">
                <a:solidFill>
                  <a:srgbClr val="696969"/>
                </a:solidFill>
                <a:latin typeface="Arial"/>
                <a:cs typeface="Arial"/>
              </a:rPr>
              <a:t>Ouetzaf</a:t>
            </a:r>
            <a:r>
              <a:rPr sz="850" i="1" spc="-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850" i="1" spc="0" dirty="0" smtClean="0">
                <a:solidFill>
                  <a:srgbClr val="696969"/>
                </a:solidFill>
                <a:latin typeface="Arial"/>
                <a:cs typeface="Arial"/>
              </a:rPr>
              <a:t>Green</a:t>
            </a:r>
            <a:endParaRPr sz="850">
              <a:latin typeface="Arial"/>
              <a:cs typeface="Arial"/>
            </a:endParaRPr>
          </a:p>
          <a:p>
            <a:pPr algn="ctr">
              <a:lnSpc>
                <a:spcPts val="985"/>
              </a:lnSpc>
            </a:pPr>
            <a:r>
              <a:rPr sz="900" spc="-25" dirty="0" smtClean="0">
                <a:solidFill>
                  <a:srgbClr val="4F4D4F"/>
                </a:solidFill>
                <a:latin typeface="Arial"/>
                <a:cs typeface="Arial"/>
              </a:rPr>
              <a:t>A</a:t>
            </a:r>
            <a:r>
              <a:rPr sz="900" spc="-85" dirty="0" smtClean="0">
                <a:solidFill>
                  <a:srgbClr val="4F4D4F"/>
                </a:solidFill>
                <a:latin typeface="Arial"/>
                <a:cs typeface="Arial"/>
              </a:rPr>
              <a:t> </a:t>
            </a: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deep</a:t>
            </a:r>
            <a:r>
              <a:rPr sz="900" spc="-6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elegant</a:t>
            </a:r>
            <a:r>
              <a:rPr sz="900" spc="5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797979"/>
                </a:solidFill>
                <a:latin typeface="Arial"/>
                <a:cs typeface="Arial"/>
              </a:rPr>
              <a:t>blu</a:t>
            </a:r>
            <a:r>
              <a:rPr sz="900" spc="-65" dirty="0" smtClean="0">
                <a:solidFill>
                  <a:srgbClr val="797979"/>
                </a:solidFill>
                <a:latin typeface="Arial"/>
                <a:cs typeface="Arial"/>
              </a:rPr>
              <a:t>e</a:t>
            </a:r>
            <a:r>
              <a:rPr sz="900" spc="-5" dirty="0" smtClean="0">
                <a:solidFill>
                  <a:srgbClr val="4F4D4F"/>
                </a:solidFill>
                <a:latin typeface="Arial"/>
                <a:cs typeface="Arial"/>
              </a:rPr>
              <a:t>-</a:t>
            </a:r>
            <a:r>
              <a:rPr sz="900" spc="-35" dirty="0" smtClean="0">
                <a:solidFill>
                  <a:srgbClr val="696969"/>
                </a:solidFill>
                <a:latin typeface="Arial"/>
                <a:cs typeface="Arial"/>
              </a:rPr>
              <a:t>green</a:t>
            </a:r>
            <a:endParaRPr sz="900">
              <a:latin typeface="Arial"/>
              <a:cs typeface="Arial"/>
            </a:endParaRPr>
          </a:p>
          <a:p>
            <a:pPr marL="16510" algn="ctr">
              <a:lnSpc>
                <a:spcPts val="1050"/>
              </a:lnSpc>
            </a:pPr>
            <a:r>
              <a:rPr sz="900" spc="-30" dirty="0" smtClean="0">
                <a:solidFill>
                  <a:srgbClr val="797979"/>
                </a:solidFill>
                <a:latin typeface="Arial"/>
                <a:cs typeface="Arial"/>
              </a:rPr>
              <a:t>hue</a:t>
            </a:r>
            <a:r>
              <a:rPr sz="900" spc="-90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-30" dirty="0" smtClean="0">
                <a:solidFill>
                  <a:srgbClr val="797979"/>
                </a:solidFill>
                <a:latin typeface="Arial"/>
                <a:cs typeface="Arial"/>
              </a:rPr>
              <a:t>suggestlv9</a:t>
            </a:r>
            <a:r>
              <a:rPr sz="900" spc="-65" dirty="0" smtClean="0">
                <a:solidFill>
                  <a:srgbClr val="797979"/>
                </a:solidFill>
                <a:latin typeface="Arial"/>
                <a:cs typeface="Arial"/>
              </a:rPr>
              <a:t> </a:t>
            </a:r>
            <a:r>
              <a:rPr sz="900" spc="114" dirty="0" smtClean="0">
                <a:solidFill>
                  <a:srgbClr val="696969"/>
                </a:solidFill>
                <a:latin typeface="Arial"/>
                <a:cs typeface="Arial"/>
              </a:rPr>
              <a:t>ol</a:t>
            </a:r>
            <a:r>
              <a:rPr sz="900" spc="-140" dirty="0" smtClean="0">
                <a:solidFill>
                  <a:srgbClr val="696969"/>
                </a:solidFill>
                <a:latin typeface="Arial"/>
                <a:cs typeface="Arial"/>
              </a:rPr>
              <a:t> </a:t>
            </a:r>
            <a:r>
              <a:rPr sz="900" spc="0" dirty="0" smtClean="0">
                <a:solidFill>
                  <a:srgbClr val="797979"/>
                </a:solidFill>
                <a:latin typeface="Arial"/>
                <a:cs typeface="Arial"/>
              </a:rPr>
              <a:t>rich</a:t>
            </a:r>
            <a:endParaRPr sz="900">
              <a:latin typeface="Arial"/>
              <a:cs typeface="Arial"/>
            </a:endParaRPr>
          </a:p>
          <a:p>
            <a:pPr marL="44450" algn="ctr">
              <a:lnSpc>
                <a:spcPct val="100000"/>
              </a:lnSpc>
              <a:spcBef>
                <a:spcPts val="45"/>
              </a:spcBef>
            </a:pPr>
            <a:r>
              <a:rPr sz="900" spc="-5" dirty="0" smtClean="0">
                <a:solidFill>
                  <a:srgbClr val="696969"/>
                </a:solidFill>
                <a:latin typeface="Arial"/>
                <a:cs typeface="Arial"/>
              </a:rPr>
              <a:t>pluma</a:t>
            </a:r>
            <a:r>
              <a:rPr sz="900" spc="-80" dirty="0" smtClean="0">
                <a:solidFill>
                  <a:srgbClr val="696969"/>
                </a:solidFill>
                <a:latin typeface="Arial"/>
                <a:cs typeface="Arial"/>
              </a:rPr>
              <a:t>g</a:t>
            </a:r>
            <a:r>
              <a:rPr sz="900" spc="-55" dirty="0" smtClean="0">
                <a:solidFill>
                  <a:srgbClr val="4F4D4F"/>
                </a:solidFill>
                <a:latin typeface="Arial"/>
                <a:cs typeface="Arial"/>
              </a:rPr>
              <a:t>e</a:t>
            </a:r>
            <a:r>
              <a:rPr sz="900" spc="365" dirty="0" smtClean="0">
                <a:solidFill>
                  <a:srgbClr val="797979"/>
                </a:solidFill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27503" y="0"/>
            <a:ext cx="113030" cy="397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2250" spc="-495" dirty="0" smtClean="0">
                <a:solidFill>
                  <a:srgbClr val="A3A1A5"/>
                </a:solidFill>
                <a:latin typeface="Times New Roman"/>
                <a:cs typeface="Times New Roman"/>
              </a:rPr>
              <a:t>_</a:t>
            </a:r>
            <a:endParaRPr sz="2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25033" y="0"/>
            <a:ext cx="105727" cy="309182"/>
          </a:xfrm>
          <a:custGeom>
            <a:avLst/>
            <a:gdLst/>
            <a:ahLst/>
            <a:cxnLst/>
            <a:rect l="l" t="t" r="r" b="b"/>
            <a:pathLst>
              <a:path w="105727" h="309182">
                <a:moveTo>
                  <a:pt x="0" y="0"/>
                </a:moveTo>
                <a:lnTo>
                  <a:pt x="105727" y="0"/>
                </a:lnTo>
                <a:lnTo>
                  <a:pt x="105727" y="309182"/>
                </a:lnTo>
                <a:lnTo>
                  <a:pt x="0" y="309182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71727" y="0"/>
            <a:ext cx="235833" cy="367597"/>
          </a:xfrm>
          <a:custGeom>
            <a:avLst/>
            <a:gdLst/>
            <a:ahLst/>
            <a:cxnLst/>
            <a:rect l="l" t="t" r="r" b="b"/>
            <a:pathLst>
              <a:path w="235833" h="367597">
                <a:moveTo>
                  <a:pt x="0" y="0"/>
                </a:moveTo>
                <a:lnTo>
                  <a:pt x="235833" y="0"/>
                </a:lnTo>
                <a:lnTo>
                  <a:pt x="235833" y="367597"/>
                </a:lnTo>
                <a:lnTo>
                  <a:pt x="0" y="367597"/>
                </a:lnTo>
                <a:lnTo>
                  <a:pt x="0" y="0"/>
                </a:lnTo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43432" y="109217"/>
            <a:ext cx="96744" cy="239352"/>
          </a:xfrm>
          <a:custGeom>
            <a:avLst/>
            <a:gdLst/>
            <a:ahLst/>
            <a:cxnLst/>
            <a:rect l="l" t="t" r="r" b="b"/>
            <a:pathLst>
              <a:path w="96744" h="239352">
                <a:moveTo>
                  <a:pt x="0" y="0"/>
                </a:moveTo>
                <a:lnTo>
                  <a:pt x="96744" y="0"/>
                </a:lnTo>
                <a:lnTo>
                  <a:pt x="96744" y="239352"/>
                </a:lnTo>
                <a:lnTo>
                  <a:pt x="0" y="239352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98819" y="201633"/>
            <a:ext cx="314079" cy="119676"/>
          </a:xfrm>
          <a:custGeom>
            <a:avLst/>
            <a:gdLst/>
            <a:ahLst/>
            <a:cxnLst/>
            <a:rect l="l" t="t" r="r" b="b"/>
            <a:pathLst>
              <a:path w="314079" h="119676">
                <a:moveTo>
                  <a:pt x="0" y="0"/>
                </a:moveTo>
                <a:lnTo>
                  <a:pt x="314079" y="0"/>
                </a:lnTo>
                <a:lnTo>
                  <a:pt x="314079" y="119676"/>
                </a:lnTo>
                <a:lnTo>
                  <a:pt x="0" y="119676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43355" y="0"/>
            <a:ext cx="579755" cy="473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3725"/>
              </a:lnSpc>
            </a:pPr>
            <a:r>
              <a:rPr sz="1400" spc="-165" dirty="0" smtClean="0">
                <a:solidFill>
                  <a:srgbClr val="A3A1A5"/>
                </a:solidFill>
                <a:latin typeface="Times New Roman"/>
                <a:cs typeface="Times New Roman"/>
              </a:rPr>
              <a:t>..</a:t>
            </a:r>
            <a:r>
              <a:rPr sz="1400" spc="-285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r>
              <a:rPr sz="2775" spc="-525" baseline="13513" dirty="0" smtClean="0">
                <a:solidFill>
                  <a:srgbClr val="878789"/>
                </a:solidFill>
                <a:latin typeface="Times New Roman"/>
                <a:cs typeface="Times New Roman"/>
              </a:rPr>
              <a:t>.</a:t>
            </a:r>
            <a:r>
              <a:rPr sz="1400" spc="-25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r>
              <a:rPr sz="1400" spc="-15" dirty="0" smtClean="0">
                <a:solidFill>
                  <a:srgbClr val="878789"/>
                </a:solidFill>
                <a:latin typeface="Times New Roman"/>
                <a:cs typeface="Times New Roman"/>
              </a:rPr>
              <a:t>.</a:t>
            </a:r>
            <a:r>
              <a:rPr sz="1400" spc="-155" dirty="0" smtClean="0">
                <a:solidFill>
                  <a:srgbClr val="878789"/>
                </a:solidFill>
                <a:latin typeface="Times New Roman"/>
                <a:cs typeface="Times New Roman"/>
              </a:rPr>
              <a:t> </a:t>
            </a:r>
            <a:r>
              <a:rPr sz="2775" spc="-292" baseline="13513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r>
              <a:rPr sz="2775" spc="-450" baseline="13513" dirty="0" smtClean="0">
                <a:solidFill>
                  <a:srgbClr val="A3A1A5"/>
                </a:solidFill>
                <a:latin typeface="Times New Roman"/>
                <a:cs typeface="Times New Roman"/>
              </a:rPr>
              <a:t> </a:t>
            </a:r>
            <a:r>
              <a:rPr sz="700" spc="345" dirty="0" smtClean="0">
                <a:solidFill>
                  <a:srgbClr val="A3A1A5"/>
                </a:solidFill>
                <a:latin typeface="Times New Roman"/>
                <a:cs typeface="Times New Roman"/>
              </a:rPr>
              <a:t>,</a:t>
            </a:r>
            <a:r>
              <a:rPr sz="700" spc="25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r>
              <a:rPr sz="5025" spc="-1335" baseline="7462" dirty="0" smtClean="0">
                <a:solidFill>
                  <a:srgbClr val="A3A1A5"/>
                </a:solidFill>
                <a:latin typeface="Times New Roman"/>
                <a:cs typeface="Times New Roman"/>
              </a:rPr>
              <a:t>-</a:t>
            </a:r>
            <a:r>
              <a:rPr sz="700" spc="-36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r>
              <a:rPr sz="5025" spc="-375" baseline="7462" dirty="0" smtClean="0">
                <a:solidFill>
                  <a:srgbClr val="A3A1A5"/>
                </a:solidFill>
                <a:latin typeface="Times New Roman"/>
                <a:cs typeface="Times New Roman"/>
              </a:rPr>
              <a:t>­</a:t>
            </a:r>
            <a:endParaRPr sz="5025" baseline="7462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64262" y="8458"/>
            <a:ext cx="140970" cy="46418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1950" spc="-245" dirty="0" smtClean="0">
                <a:solidFill>
                  <a:srgbClr val="A3A1A5"/>
                </a:solidFill>
                <a:latin typeface="Times New Roman"/>
                <a:cs typeface="Times New Roman"/>
              </a:rPr>
              <a:t>,..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71714" y="85251"/>
            <a:ext cx="236763" cy="393222"/>
          </a:xfrm>
          <a:custGeom>
            <a:avLst/>
            <a:gdLst/>
            <a:ahLst/>
            <a:cxnLst/>
            <a:rect l="l" t="t" r="r" b="b"/>
            <a:pathLst>
              <a:path w="236763" h="393222">
                <a:moveTo>
                  <a:pt x="0" y="0"/>
                </a:moveTo>
                <a:lnTo>
                  <a:pt x="236763" y="0"/>
                </a:lnTo>
                <a:lnTo>
                  <a:pt x="236763" y="393222"/>
                </a:lnTo>
                <a:lnTo>
                  <a:pt x="0" y="393222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76118" y="107998"/>
            <a:ext cx="51536" cy="181923"/>
          </a:xfrm>
          <a:custGeom>
            <a:avLst/>
            <a:gdLst/>
            <a:ahLst/>
            <a:cxnLst/>
            <a:rect l="l" t="t" r="r" b="b"/>
            <a:pathLst>
              <a:path w="51536" h="181923">
                <a:moveTo>
                  <a:pt x="0" y="0"/>
                </a:moveTo>
                <a:lnTo>
                  <a:pt x="51536" y="0"/>
                </a:lnTo>
                <a:lnTo>
                  <a:pt x="51536" y="181923"/>
                </a:lnTo>
                <a:lnTo>
                  <a:pt x="0" y="181923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901478" y="0"/>
            <a:ext cx="45176" cy="362088"/>
          </a:xfrm>
          <a:custGeom>
            <a:avLst/>
            <a:gdLst/>
            <a:ahLst/>
            <a:cxnLst/>
            <a:rect l="l" t="t" r="r" b="b"/>
            <a:pathLst>
              <a:path w="45176" h="362088">
                <a:moveTo>
                  <a:pt x="0" y="0"/>
                </a:moveTo>
                <a:lnTo>
                  <a:pt x="45176" y="0"/>
                </a:lnTo>
                <a:lnTo>
                  <a:pt x="45176" y="362088"/>
                </a:lnTo>
                <a:lnTo>
                  <a:pt x="0" y="362088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27655" y="0"/>
            <a:ext cx="473823" cy="492855"/>
          </a:xfrm>
          <a:custGeom>
            <a:avLst/>
            <a:gdLst/>
            <a:ahLst/>
            <a:cxnLst/>
            <a:rect l="l" t="t" r="r" b="b"/>
            <a:pathLst>
              <a:path w="473823" h="492855">
                <a:moveTo>
                  <a:pt x="0" y="0"/>
                </a:moveTo>
                <a:lnTo>
                  <a:pt x="473823" y="0"/>
                </a:lnTo>
                <a:lnTo>
                  <a:pt x="473823" y="492855"/>
                </a:lnTo>
                <a:lnTo>
                  <a:pt x="0" y="492855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070990" y="0"/>
            <a:ext cx="909955" cy="5302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tabLst>
                <a:tab pos="374015" algn="l"/>
              </a:tabLst>
            </a:pPr>
            <a:r>
              <a:rPr sz="3450" spc="-337" baseline="-4830" dirty="0" smtClean="0">
                <a:solidFill>
                  <a:srgbClr val="A3A1A5"/>
                </a:solidFill>
                <a:latin typeface="Times New Roman"/>
                <a:cs typeface="Times New Roman"/>
              </a:rPr>
              <a:t>-··	</a:t>
            </a:r>
            <a:r>
              <a:rPr sz="3400" spc="120" dirty="0" smtClean="0">
                <a:solidFill>
                  <a:srgbClr val="B8B6BA"/>
                </a:solidFill>
                <a:latin typeface="Times New Roman"/>
                <a:cs typeface="Times New Roman"/>
              </a:rPr>
              <a:t>--</a:t>
            </a:r>
            <a:r>
              <a:rPr sz="3400" spc="-135" dirty="0" smtClean="0">
                <a:solidFill>
                  <a:srgbClr val="B8B6BA"/>
                </a:solidFill>
                <a:latin typeface="Times New Roman"/>
                <a:cs typeface="Times New Roman"/>
              </a:rPr>
              <a:t>-</a:t>
            </a:r>
            <a:r>
              <a:rPr sz="4200" spc="-509" baseline="17857" dirty="0" smtClean="0">
                <a:solidFill>
                  <a:srgbClr val="A3A1A5"/>
                </a:solidFill>
                <a:latin typeface="Arial"/>
                <a:cs typeface="Arial"/>
              </a:rPr>
              <a:t>­</a:t>
            </a:r>
            <a:endParaRPr sz="4200" baseline="17857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281689" y="2197021"/>
            <a:ext cx="1251585" cy="523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5240" algn="ctr">
              <a:lnSpc>
                <a:spcPct val="100000"/>
              </a:lnSpc>
            </a:pPr>
            <a:r>
              <a:rPr sz="850" spc="-40" dirty="0" smtClean="0">
                <a:solidFill>
                  <a:srgbClr val="504F50"/>
                </a:solidFill>
                <a:latin typeface="Arial"/>
                <a:cs typeface="Arial"/>
              </a:rPr>
              <a:t>PAIIITO</a:t>
            </a:r>
            <a:r>
              <a:rPr sz="850" spc="-30" dirty="0" smtClean="0">
                <a:solidFill>
                  <a:srgbClr val="504F50"/>
                </a:solidFill>
                <a:latin typeface="Arial"/>
                <a:cs typeface="Arial"/>
              </a:rPr>
              <a:t>N</a:t>
            </a:r>
            <a:r>
              <a:rPr sz="850" spc="70" dirty="0" smtClean="0">
                <a:solidFill>
                  <a:srgbClr val="747474"/>
                </a:solidFill>
                <a:latin typeface="Arial"/>
                <a:cs typeface="Arial"/>
              </a:rPr>
              <a:t>E</a:t>
            </a:r>
            <a:r>
              <a:rPr sz="850" spc="-60" dirty="0" smtClean="0">
                <a:solidFill>
                  <a:srgbClr val="747474"/>
                </a:solidFill>
                <a:latin typeface="Arial"/>
                <a:cs typeface="Arial"/>
              </a:rPr>
              <a:t> </a:t>
            </a:r>
            <a:r>
              <a:rPr sz="850" spc="5" dirty="0" smtClean="0">
                <a:solidFill>
                  <a:srgbClr val="747474"/>
                </a:solidFill>
                <a:latin typeface="Arial"/>
                <a:cs typeface="Arial"/>
              </a:rPr>
              <a:t>19-4031</a:t>
            </a:r>
            <a:endParaRPr sz="850">
              <a:latin typeface="Arial"/>
              <a:cs typeface="Arial"/>
            </a:endParaRPr>
          </a:p>
          <a:p>
            <a:pPr marL="7620" algn="ctr">
              <a:lnSpc>
                <a:spcPts val="1065"/>
              </a:lnSpc>
            </a:pPr>
            <a:r>
              <a:rPr sz="95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SwpassoSea</a:t>
            </a:r>
            <a:endParaRPr sz="950">
              <a:latin typeface="Times New Roman"/>
              <a:cs typeface="Times New Roman"/>
            </a:endParaRPr>
          </a:p>
          <a:p>
            <a:pPr algn="ctr">
              <a:lnSpc>
                <a:spcPts val="960"/>
              </a:lnSpc>
            </a:pPr>
            <a:r>
              <a:rPr sz="900" spc="275" dirty="0" smtClean="0">
                <a:solidFill>
                  <a:srgbClr val="747474"/>
                </a:solidFill>
                <a:latin typeface="Times New Roman"/>
                <a:cs typeface="Times New Roman"/>
              </a:rPr>
              <a:t>-ondfathom1ess</a:t>
            </a:r>
            <a:endParaRPr sz="900">
              <a:latin typeface="Times New Roman"/>
              <a:cs typeface="Times New Roman"/>
            </a:endParaRPr>
          </a:p>
          <a:p>
            <a:pPr marL="2540" algn="ctr">
              <a:lnSpc>
                <a:spcPts val="980"/>
              </a:lnSpc>
            </a:pPr>
            <a:r>
              <a:rPr sz="850" spc="-10" dirty="0" smtClean="0">
                <a:solidFill>
                  <a:srgbClr val="747474"/>
                </a:solidFill>
                <a:latin typeface="Times New Roman"/>
                <a:cs typeface="Times New Roman"/>
              </a:rPr>
              <a:t>blUe</a:t>
            </a:r>
            <a:r>
              <a:rPr sz="850" spc="-50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950" spc="-20" dirty="0" smtClean="0">
                <a:solidFill>
                  <a:srgbClr val="747474"/>
                </a:solidFill>
                <a:latin typeface="Times New Roman"/>
                <a:cs typeface="Times New Roman"/>
              </a:rPr>
              <a:t>moonng</a:t>
            </a:r>
            <a:r>
              <a:rPr sz="950" spc="-70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900" spc="35" dirty="0" smtClean="0">
                <a:solidFill>
                  <a:srgbClr val="878789"/>
                </a:solidFill>
                <a:latin typeface="Times New Roman"/>
                <a:cs typeface="Times New Roman"/>
              </a:rPr>
              <a:t>the</a:t>
            </a:r>
            <a:r>
              <a:rPr sz="900" spc="-20" dirty="0" smtClean="0">
                <a:solidFill>
                  <a:srgbClr val="878789"/>
                </a:solidFill>
                <a:latin typeface="Times New Roman"/>
                <a:cs typeface="Times New Roman"/>
              </a:rPr>
              <a:t> </a:t>
            </a:r>
            <a:r>
              <a:rPr sz="800" spc="15" dirty="0" smtClean="0">
                <a:solidFill>
                  <a:srgbClr val="747474"/>
                </a:solidFill>
                <a:latin typeface="Arial"/>
                <a:cs typeface="Arial"/>
              </a:rPr>
              <a:t>palette.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88253" y="0"/>
            <a:ext cx="513715" cy="6972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  <a:tabLst>
                <a:tab pos="351790" algn="l"/>
              </a:tabLst>
            </a:pPr>
            <a:r>
              <a:rPr sz="1050" spc="-114" dirty="0" smtClean="0">
                <a:solidFill>
                  <a:srgbClr val="A3A1A5"/>
                </a:solidFill>
                <a:latin typeface="Arial"/>
                <a:cs typeface="Arial"/>
              </a:rPr>
              <a:t>..</a:t>
            </a:r>
            <a:r>
              <a:rPr sz="1050" spc="-215" dirty="0" smtClean="0">
                <a:solidFill>
                  <a:srgbClr val="A3A1A5"/>
                </a:solidFill>
                <a:latin typeface="Arial"/>
                <a:cs typeface="Arial"/>
              </a:rPr>
              <a:t>.</a:t>
            </a:r>
            <a:r>
              <a:rPr sz="3550" spc="-869" dirty="0" smtClean="0">
                <a:solidFill>
                  <a:srgbClr val="B8B6BA"/>
                </a:solidFill>
                <a:latin typeface="Times New Roman"/>
                <a:cs typeface="Times New Roman"/>
              </a:rPr>
              <a:t>_	</a:t>
            </a:r>
            <a:r>
              <a:rPr sz="2800" spc="-340" dirty="0" smtClean="0">
                <a:solidFill>
                  <a:srgbClr val="A3A1A5"/>
                </a:solidFill>
                <a:latin typeface="Arial"/>
                <a:cs typeface="Arial"/>
              </a:rPr>
              <a:t>·-</a:t>
            </a:r>
            <a:endParaRPr sz="2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66165" y="2197021"/>
            <a:ext cx="1056005" cy="388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7620" algn="ctr">
              <a:lnSpc>
                <a:spcPct val="100000"/>
              </a:lnSpc>
            </a:pPr>
            <a:r>
              <a:rPr sz="850" spc="-25" dirty="0" smtClean="0">
                <a:solidFill>
                  <a:srgbClr val="504F50"/>
                </a:solidFill>
                <a:latin typeface="Arial"/>
                <a:cs typeface="Arial"/>
              </a:rPr>
              <a:t>PANTO</a:t>
            </a:r>
            <a:r>
              <a:rPr sz="850" spc="-10" dirty="0" smtClean="0">
                <a:solidFill>
                  <a:srgbClr val="504F50"/>
                </a:solidFill>
                <a:latin typeface="Arial"/>
                <a:cs typeface="Arial"/>
              </a:rPr>
              <a:t>N</a:t>
            </a:r>
            <a:r>
              <a:rPr sz="850" spc="-25" dirty="0" smtClean="0">
                <a:solidFill>
                  <a:srgbClr val="747474"/>
                </a:solidFill>
                <a:latin typeface="Arial"/>
                <a:cs typeface="Arial"/>
              </a:rPr>
              <a:t>E</a:t>
            </a:r>
            <a:r>
              <a:rPr sz="850" spc="-40" dirty="0" smtClean="0">
                <a:solidFill>
                  <a:srgbClr val="747474"/>
                </a:solidFill>
                <a:latin typeface="Arial"/>
                <a:cs typeface="Arial"/>
              </a:rPr>
              <a:t> </a:t>
            </a:r>
            <a:r>
              <a:rPr sz="850" spc="25" dirty="0" smtClean="0">
                <a:solidFill>
                  <a:srgbClr val="747474"/>
                </a:solidFill>
                <a:latin typeface="Arial"/>
                <a:cs typeface="Arial"/>
              </a:rPr>
              <a:t>1</a:t>
            </a:r>
            <a:r>
              <a:rPr sz="850" spc="-80" dirty="0" smtClean="0">
                <a:solidFill>
                  <a:srgbClr val="747474"/>
                </a:solidFill>
                <a:latin typeface="Arial"/>
                <a:cs typeface="Arial"/>
              </a:rPr>
              <a:t>1</a:t>
            </a:r>
            <a:r>
              <a:rPr sz="850" spc="15" dirty="0" smtClean="0">
                <a:solidFill>
                  <a:srgbClr val="504F50"/>
                </a:solidFill>
                <a:latin typeface="Arial"/>
                <a:cs typeface="Arial"/>
              </a:rPr>
              <a:t>-48</a:t>
            </a:r>
            <a:r>
              <a:rPr sz="850" spc="-35" dirty="0" smtClean="0">
                <a:solidFill>
                  <a:srgbClr val="504F50"/>
                </a:solidFill>
                <a:latin typeface="Arial"/>
                <a:cs typeface="Arial"/>
              </a:rPr>
              <a:t>0</a:t>
            </a:r>
            <a:r>
              <a:rPr sz="850" spc="305" dirty="0" smtClean="0">
                <a:solidFill>
                  <a:srgbClr val="747474"/>
                </a:solidFill>
                <a:latin typeface="Arial"/>
                <a:cs typeface="Arial"/>
              </a:rPr>
              <a:t>1</a:t>
            </a:r>
            <a:endParaRPr sz="850">
              <a:latin typeface="Arial"/>
              <a:cs typeface="Arial"/>
            </a:endParaRPr>
          </a:p>
          <a:p>
            <a:pPr marR="16510" algn="ctr">
              <a:lnSpc>
                <a:spcPts val="990"/>
              </a:lnSpc>
            </a:pPr>
            <a:r>
              <a:rPr sz="950" i="1" spc="-60" dirty="0" smtClean="0">
                <a:solidFill>
                  <a:srgbClr val="878789"/>
                </a:solidFill>
                <a:latin typeface="Times New Roman"/>
                <a:cs typeface="Times New Roman"/>
              </a:rPr>
              <a:t>Tolu</a:t>
            </a:r>
            <a:endParaRPr sz="950">
              <a:latin typeface="Times New Roman"/>
              <a:cs typeface="Times New Roman"/>
            </a:endParaRPr>
          </a:p>
          <a:p>
            <a:pPr marR="0" algn="ctr">
              <a:lnSpc>
                <a:spcPts val="950"/>
              </a:lnSpc>
            </a:pPr>
            <a:r>
              <a:rPr sz="850" spc="35" dirty="0" smtClean="0">
                <a:solidFill>
                  <a:srgbClr val="747474"/>
                </a:solidFill>
                <a:latin typeface="Times New Roman"/>
                <a:cs typeface="Times New Roman"/>
              </a:rPr>
              <a:t>Cteamy</a:t>
            </a:r>
            <a:r>
              <a:rPr sz="850" spc="-45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50" spc="-35" dirty="0" smtClean="0">
                <a:solidFill>
                  <a:srgbClr val="878789"/>
                </a:solidFill>
                <a:latin typeface="Arial"/>
                <a:cs typeface="Arial"/>
              </a:rPr>
              <a:t>wll&lt;te</a:t>
            </a:r>
            <a:r>
              <a:rPr sz="850" spc="-10" dirty="0" smtClean="0">
                <a:solidFill>
                  <a:srgbClr val="878789"/>
                </a:solidFill>
                <a:latin typeface="Arial"/>
                <a:cs typeface="Arial"/>
              </a:rPr>
              <a:t> </a:t>
            </a:r>
            <a:r>
              <a:rPr sz="850" spc="-5" dirty="0" smtClean="0">
                <a:solidFill>
                  <a:srgbClr val="747474"/>
                </a:solidFill>
                <a:latin typeface="Arial"/>
                <a:cs typeface="Arial"/>
              </a:rPr>
              <a:t>stapl</a:t>
            </a:r>
            <a:r>
              <a:rPr sz="850" spc="-100" dirty="0" smtClean="0">
                <a:solidFill>
                  <a:srgbClr val="747474"/>
                </a:solidFill>
                <a:latin typeface="Arial"/>
                <a:cs typeface="Arial"/>
              </a:rPr>
              <a:t>e</a:t>
            </a:r>
            <a:r>
              <a:rPr sz="850" spc="380" dirty="0" smtClean="0">
                <a:solidFill>
                  <a:srgbClr val="A3A1A5"/>
                </a:solidFill>
                <a:latin typeface="Arial"/>
                <a:cs typeface="Arial"/>
              </a:rPr>
              <a:t>.</a:t>
            </a:r>
            <a:endParaRPr sz="8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17529" y="1134936"/>
            <a:ext cx="187325" cy="9645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6300" spc="-495" dirty="0" smtClean="0">
                <a:solidFill>
                  <a:srgbClr val="B8B6BA"/>
                </a:solidFill>
                <a:latin typeface="Arial"/>
                <a:cs typeface="Arial"/>
              </a:rPr>
              <a:t>I</a:t>
            </a:r>
            <a:endParaRPr sz="63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931500" y="0"/>
            <a:ext cx="138321" cy="364564"/>
          </a:xfrm>
          <a:custGeom>
            <a:avLst/>
            <a:gdLst/>
            <a:ahLst/>
            <a:cxnLst/>
            <a:rect l="l" t="t" r="r" b="b"/>
            <a:pathLst>
              <a:path w="138321" h="364564">
                <a:moveTo>
                  <a:pt x="0" y="0"/>
                </a:moveTo>
                <a:lnTo>
                  <a:pt x="138321" y="0"/>
                </a:lnTo>
                <a:lnTo>
                  <a:pt x="138321" y="364564"/>
                </a:lnTo>
                <a:lnTo>
                  <a:pt x="0" y="364564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881199" y="0"/>
            <a:ext cx="162560" cy="3886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2400" spc="-130" dirty="0" smtClean="0">
                <a:solidFill>
                  <a:srgbClr val="A3A1A5"/>
                </a:solidFill>
                <a:latin typeface="Arial"/>
                <a:cs typeface="Arial"/>
              </a:rPr>
              <a:t>-</a:t>
            </a:r>
            <a:r>
              <a:rPr sz="2400" spc="-340" dirty="0" smtClean="0">
                <a:solidFill>
                  <a:srgbClr val="A3A1A5"/>
                </a:solidFill>
                <a:latin typeface="Arial"/>
                <a:cs typeface="Arial"/>
              </a:rPr>
              <a:t>·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236352" y="140171"/>
            <a:ext cx="17033" cy="162418"/>
          </a:xfrm>
          <a:custGeom>
            <a:avLst/>
            <a:gdLst/>
            <a:ahLst/>
            <a:cxnLst/>
            <a:rect l="l" t="t" r="r" b="b"/>
            <a:pathLst>
              <a:path w="17033" h="162418">
                <a:moveTo>
                  <a:pt x="0" y="0"/>
                </a:moveTo>
                <a:lnTo>
                  <a:pt x="17033" y="0"/>
                </a:lnTo>
                <a:lnTo>
                  <a:pt x="17033" y="162418"/>
                </a:lnTo>
                <a:lnTo>
                  <a:pt x="0" y="162418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894872" y="66726"/>
            <a:ext cx="148698" cy="282094"/>
          </a:xfrm>
          <a:custGeom>
            <a:avLst/>
            <a:gdLst/>
            <a:ahLst/>
            <a:cxnLst/>
            <a:rect l="l" t="t" r="r" b="b"/>
            <a:pathLst>
              <a:path w="148698" h="282094">
                <a:moveTo>
                  <a:pt x="0" y="0"/>
                </a:moveTo>
                <a:lnTo>
                  <a:pt x="148698" y="0"/>
                </a:lnTo>
                <a:lnTo>
                  <a:pt x="148698" y="282094"/>
                </a:lnTo>
                <a:lnTo>
                  <a:pt x="0" y="282094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897052" y="0"/>
            <a:ext cx="200660" cy="3587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ts val="2820"/>
              </a:lnSpc>
            </a:pPr>
            <a:r>
              <a:rPr sz="1650" spc="-204" dirty="0" smtClean="0">
                <a:solidFill>
                  <a:srgbClr val="B8B6BA"/>
                </a:solidFill>
                <a:latin typeface="Times New Roman"/>
                <a:cs typeface="Times New Roman"/>
              </a:rPr>
              <a:t>....</a:t>
            </a:r>
            <a:r>
              <a:rPr sz="1650" spc="-345" dirty="0" smtClean="0">
                <a:solidFill>
                  <a:srgbClr val="B8B6BA"/>
                </a:solidFill>
                <a:latin typeface="Times New Roman"/>
                <a:cs typeface="Times New Roman"/>
              </a:rPr>
              <a:t>.</a:t>
            </a:r>
            <a:r>
              <a:rPr sz="3600" spc="-509" baseline="3472" dirty="0" smtClean="0">
                <a:solidFill>
                  <a:srgbClr val="A3A1A5"/>
                </a:solidFill>
                <a:latin typeface="Arial"/>
                <a:cs typeface="Arial"/>
              </a:rPr>
              <a:t>-</a:t>
            </a:r>
            <a:endParaRPr sz="3600" baseline="3472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242865" y="30642"/>
            <a:ext cx="243204" cy="3321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r>
              <a:rPr sz="950" spc="70" dirty="0" smtClean="0">
                <a:solidFill>
                  <a:srgbClr val="A3A1A5"/>
                </a:solidFill>
                <a:latin typeface="Times New Roman"/>
                <a:cs typeface="Times New Roman"/>
              </a:rPr>
              <a:t>,_</a:t>
            </a:r>
            <a:r>
              <a:rPr sz="950" spc="-55" dirty="0" smtClean="0">
                <a:solidFill>
                  <a:srgbClr val="A3A1A5"/>
                </a:solidFill>
                <a:latin typeface="Times New Roman"/>
                <a:cs typeface="Times New Roman"/>
              </a:rPr>
              <a:t> </a:t>
            </a:r>
            <a:r>
              <a:rPr sz="1850" spc="-21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..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033479" y="152541"/>
            <a:ext cx="0" cy="173260"/>
          </a:xfrm>
          <a:custGeom>
            <a:avLst/>
            <a:gdLst/>
            <a:ahLst/>
            <a:cxnLst/>
            <a:rect l="l" t="t" r="r" b="b"/>
            <a:pathLst>
              <a:path h="173260">
                <a:moveTo>
                  <a:pt x="0" y="0"/>
                </a:moveTo>
                <a:lnTo>
                  <a:pt x="0" y="173260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253385" y="20518"/>
            <a:ext cx="232291" cy="341932"/>
          </a:xfrm>
          <a:custGeom>
            <a:avLst/>
            <a:gdLst/>
            <a:ahLst/>
            <a:cxnLst/>
            <a:rect l="l" t="t" r="r" b="b"/>
            <a:pathLst>
              <a:path w="232291" h="341932">
                <a:moveTo>
                  <a:pt x="0" y="0"/>
                </a:moveTo>
                <a:lnTo>
                  <a:pt x="232291" y="0"/>
                </a:lnTo>
                <a:lnTo>
                  <a:pt x="232291" y="341932"/>
                </a:lnTo>
                <a:lnTo>
                  <a:pt x="0" y="341932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258718" y="30564"/>
            <a:ext cx="250190" cy="3168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spc="-204" dirty="0" smtClean="0">
                <a:solidFill>
                  <a:srgbClr val="A3A1A5"/>
                </a:solidFill>
                <a:latin typeface="Times New Roman"/>
                <a:cs typeface="Times New Roman"/>
              </a:rPr>
              <a:t>......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587090" y="0"/>
            <a:ext cx="218033" cy="443480"/>
          </a:xfrm>
          <a:custGeom>
            <a:avLst/>
            <a:gdLst/>
            <a:ahLst/>
            <a:cxnLst/>
            <a:rect l="l" t="t" r="r" b="b"/>
            <a:pathLst>
              <a:path w="218033" h="443480">
                <a:moveTo>
                  <a:pt x="0" y="0"/>
                </a:moveTo>
                <a:lnTo>
                  <a:pt x="218033" y="0"/>
                </a:lnTo>
                <a:lnTo>
                  <a:pt x="218033" y="443480"/>
                </a:lnTo>
                <a:lnTo>
                  <a:pt x="0" y="443480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604534" y="0"/>
            <a:ext cx="259079" cy="5086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4004"/>
              </a:lnSpc>
            </a:pPr>
            <a:r>
              <a:rPr sz="3350" spc="-290" dirty="0" smtClean="0">
                <a:solidFill>
                  <a:srgbClr val="A3A1A5"/>
                </a:solidFill>
                <a:latin typeface="Times New Roman"/>
                <a:cs typeface="Times New Roman"/>
              </a:rPr>
              <a:t>--</a:t>
            </a:r>
            <a:endParaRPr sz="33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612283" y="30836"/>
            <a:ext cx="251328" cy="318470"/>
          </a:xfrm>
          <a:custGeom>
            <a:avLst/>
            <a:gdLst/>
            <a:ahLst/>
            <a:cxnLst/>
            <a:rect l="l" t="t" r="r" b="b"/>
            <a:pathLst>
              <a:path w="251328" h="318470">
                <a:moveTo>
                  <a:pt x="0" y="0"/>
                </a:moveTo>
                <a:lnTo>
                  <a:pt x="251328" y="0"/>
                </a:lnTo>
                <a:lnTo>
                  <a:pt x="251328" y="318470"/>
                </a:lnTo>
                <a:lnTo>
                  <a:pt x="0" y="318470"/>
                </a:lnTo>
                <a:lnTo>
                  <a:pt x="0" y="0"/>
                </a:lnTo>
                <a:close/>
              </a:path>
            </a:pathLst>
          </a:custGeom>
          <a:solidFill>
            <a:srgbClr val="DFDFE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620387" y="40128"/>
            <a:ext cx="248285" cy="294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800" spc="-280" dirty="0" smtClean="0">
                <a:solidFill>
                  <a:srgbClr val="A3A1A5"/>
                </a:solidFill>
                <a:latin typeface="Arial"/>
                <a:cs typeface="Arial"/>
              </a:rPr>
              <a:t>.</a:t>
            </a:r>
            <a:r>
              <a:rPr sz="1850" spc="-21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......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094298" y="6427385"/>
            <a:ext cx="196850" cy="1873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50" spc="95" dirty="0" smtClean="0">
                <a:solidFill>
                  <a:srgbClr val="B8B6BA"/>
                </a:solidFill>
                <a:latin typeface="Times New Roman"/>
                <a:cs typeface="Times New Roman"/>
              </a:rPr>
              <a:t>33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212443" y="6468541"/>
            <a:ext cx="826769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50" spc="-110" dirty="0" smtClean="0">
                <a:solidFill>
                  <a:srgbClr val="383838"/>
                </a:solidFill>
                <a:latin typeface="Arial"/>
                <a:cs typeface="Arial"/>
              </a:rPr>
              <a:t>P</a:t>
            </a:r>
            <a:r>
              <a:rPr sz="1050" spc="40" dirty="0" smtClean="0">
                <a:solidFill>
                  <a:srgbClr val="504F50"/>
                </a:solidFill>
                <a:latin typeface="Arial"/>
                <a:cs typeface="Arial"/>
              </a:rPr>
              <a:t>ea</a:t>
            </a:r>
            <a:r>
              <a:rPr sz="1050" spc="95" dirty="0" smtClean="0">
                <a:solidFill>
                  <a:srgbClr val="504F50"/>
                </a:solidFill>
                <a:latin typeface="Arial"/>
                <a:cs typeface="Arial"/>
              </a:rPr>
              <a:t>c</a:t>
            </a:r>
            <a:r>
              <a:rPr sz="1050" spc="95" dirty="0" smtClean="0">
                <a:solidFill>
                  <a:srgbClr val="383838"/>
                </a:solidFill>
                <a:latin typeface="Arial"/>
                <a:cs typeface="Arial"/>
              </a:rPr>
              <a:t>h</a:t>
            </a:r>
            <a:r>
              <a:rPr sz="1050" spc="-80" dirty="0" smtClean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50" spc="-35" dirty="0" smtClean="0">
                <a:solidFill>
                  <a:srgbClr val="383838"/>
                </a:solidFill>
                <a:latin typeface="Arial"/>
                <a:cs typeface="Arial"/>
              </a:rPr>
              <a:t>B</a:t>
            </a:r>
            <a:r>
              <a:rPr sz="1050" spc="145" dirty="0" smtClean="0">
                <a:solidFill>
                  <a:srgbClr val="504F50"/>
                </a:solidFill>
                <a:latin typeface="Arial"/>
                <a:cs typeface="Arial"/>
              </a:rPr>
              <a:t>e</a:t>
            </a:r>
            <a:r>
              <a:rPr sz="1050" spc="5" dirty="0" smtClean="0">
                <a:solidFill>
                  <a:srgbClr val="504F50"/>
                </a:solidFill>
                <a:latin typeface="Arial"/>
                <a:cs typeface="Arial"/>
              </a:rPr>
              <a:t>i</a:t>
            </a:r>
            <a:r>
              <a:rPr sz="1050" spc="10" dirty="0" smtClean="0">
                <a:solidFill>
                  <a:srgbClr val="383838"/>
                </a:solidFill>
                <a:latin typeface="Arial"/>
                <a:cs typeface="Arial"/>
              </a:rPr>
              <a:t>g</a:t>
            </a:r>
            <a:r>
              <a:rPr sz="1050" spc="105" dirty="0" smtClean="0">
                <a:solidFill>
                  <a:srgbClr val="504F50"/>
                </a:solidFill>
                <a:latin typeface="Arial"/>
                <a:cs typeface="Arial"/>
              </a:rPr>
              <a:t>e</a:t>
            </a:r>
            <a:endParaRPr sz="105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659112" y="6468541"/>
            <a:ext cx="847090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50" spc="35" dirty="0" smtClean="0">
                <a:solidFill>
                  <a:srgbClr val="504F50"/>
                </a:solidFill>
                <a:latin typeface="Arial"/>
                <a:cs typeface="Arial"/>
              </a:rPr>
              <a:t>Spanish</a:t>
            </a:r>
            <a:r>
              <a:rPr sz="1050" spc="-45" dirty="0" smtClean="0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sz="1050" spc="20" dirty="0" smtClean="0">
                <a:solidFill>
                  <a:srgbClr val="504F50"/>
                </a:solidFill>
                <a:latin typeface="Arial"/>
                <a:cs typeface="Arial"/>
              </a:rPr>
              <a:t>Villa</a:t>
            </a:r>
            <a:endParaRPr sz="105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086747" y="6468541"/>
            <a:ext cx="878840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50" spc="40" dirty="0" smtClean="0">
                <a:solidFill>
                  <a:srgbClr val="504F50"/>
                </a:solidFill>
                <a:latin typeface="Arial"/>
                <a:cs typeface="Arial"/>
              </a:rPr>
              <a:t>Ca</a:t>
            </a:r>
            <a:r>
              <a:rPr sz="1050" spc="10" dirty="0" smtClean="0">
                <a:solidFill>
                  <a:srgbClr val="383838"/>
                </a:solidFill>
                <a:latin typeface="Arial"/>
                <a:cs typeface="Arial"/>
              </a:rPr>
              <a:t>n</a:t>
            </a:r>
            <a:r>
              <a:rPr sz="1050" spc="25" dirty="0" smtClean="0">
                <a:solidFill>
                  <a:srgbClr val="504F50"/>
                </a:solidFill>
                <a:latin typeface="Arial"/>
                <a:cs typeface="Arial"/>
              </a:rPr>
              <a:t>y</a:t>
            </a:r>
            <a:r>
              <a:rPr sz="1050" spc="55" dirty="0" smtClean="0">
                <a:solidFill>
                  <a:srgbClr val="504F50"/>
                </a:solidFill>
                <a:latin typeface="Arial"/>
                <a:cs typeface="Arial"/>
              </a:rPr>
              <a:t>o</a:t>
            </a:r>
            <a:r>
              <a:rPr sz="1050" spc="95" dirty="0" smtClean="0">
                <a:solidFill>
                  <a:srgbClr val="383838"/>
                </a:solidFill>
                <a:latin typeface="Arial"/>
                <a:cs typeface="Arial"/>
              </a:rPr>
              <a:t>n</a:t>
            </a:r>
            <a:r>
              <a:rPr sz="1050" spc="-80" dirty="0" smtClean="0">
                <a:solidFill>
                  <a:srgbClr val="383838"/>
                </a:solidFill>
                <a:latin typeface="Arial"/>
                <a:cs typeface="Arial"/>
              </a:rPr>
              <a:t> </a:t>
            </a:r>
            <a:r>
              <a:rPr sz="1050" spc="-10" dirty="0" smtClean="0">
                <a:solidFill>
                  <a:srgbClr val="383838"/>
                </a:solidFill>
                <a:latin typeface="Arial"/>
                <a:cs typeface="Arial"/>
              </a:rPr>
              <a:t>R</a:t>
            </a:r>
            <a:r>
              <a:rPr sz="1050" spc="50" dirty="0" smtClean="0">
                <a:solidFill>
                  <a:srgbClr val="504F50"/>
                </a:solidFill>
                <a:latin typeface="Arial"/>
                <a:cs typeface="Arial"/>
              </a:rPr>
              <a:t>ose</a:t>
            </a:r>
            <a:endParaRPr sz="105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300067" y="6478027"/>
            <a:ext cx="63817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50" spc="-35" dirty="0" smtClean="0">
                <a:solidFill>
                  <a:srgbClr val="383838"/>
                </a:solidFill>
                <a:latin typeface="Arial"/>
                <a:cs typeface="Arial"/>
              </a:rPr>
              <a:t>B</a:t>
            </a:r>
            <a:r>
              <a:rPr sz="1050" spc="85" dirty="0" smtClean="0">
                <a:solidFill>
                  <a:srgbClr val="504F50"/>
                </a:solidFill>
                <a:latin typeface="Arial"/>
                <a:cs typeface="Arial"/>
              </a:rPr>
              <a:t>u</a:t>
            </a:r>
            <a:r>
              <a:rPr sz="1050" spc="20" dirty="0" smtClean="0">
                <a:solidFill>
                  <a:srgbClr val="383838"/>
                </a:solidFill>
                <a:latin typeface="Arial"/>
                <a:cs typeface="Arial"/>
              </a:rPr>
              <a:t>r</a:t>
            </a:r>
            <a:r>
              <a:rPr sz="1050" spc="70" dirty="0" smtClean="0">
                <a:solidFill>
                  <a:srgbClr val="504F50"/>
                </a:solidFill>
                <a:latin typeface="Arial"/>
                <a:cs typeface="Arial"/>
              </a:rPr>
              <a:t>lwood</a:t>
            </a:r>
            <a:endParaRPr sz="105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746737" y="6478027"/>
            <a:ext cx="102171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50" spc="25" dirty="0" smtClean="0">
                <a:solidFill>
                  <a:srgbClr val="504F50"/>
                </a:solidFill>
                <a:latin typeface="Arial"/>
                <a:cs typeface="Arial"/>
              </a:rPr>
              <a:t>Ca</a:t>
            </a:r>
            <a:r>
              <a:rPr sz="1050" spc="-50" dirty="0" smtClean="0">
                <a:solidFill>
                  <a:srgbClr val="504F50"/>
                </a:solidFill>
                <a:latin typeface="Arial"/>
                <a:cs typeface="Arial"/>
              </a:rPr>
              <a:t>s</a:t>
            </a:r>
            <a:r>
              <a:rPr sz="1050" spc="85" dirty="0" smtClean="0">
                <a:solidFill>
                  <a:srgbClr val="383838"/>
                </a:solidFill>
                <a:latin typeface="Arial"/>
                <a:cs typeface="Arial"/>
              </a:rPr>
              <a:t>h</a:t>
            </a:r>
            <a:r>
              <a:rPr sz="1050" spc="40" dirty="0" smtClean="0">
                <a:solidFill>
                  <a:srgbClr val="504F50"/>
                </a:solidFill>
                <a:latin typeface="Arial"/>
                <a:cs typeface="Arial"/>
              </a:rPr>
              <a:t>mere</a:t>
            </a:r>
            <a:r>
              <a:rPr sz="1050" spc="-80" dirty="0" smtClean="0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sz="1050" spc="-85" dirty="0" smtClean="0">
                <a:solidFill>
                  <a:srgbClr val="383838"/>
                </a:solidFill>
                <a:latin typeface="Arial"/>
                <a:cs typeface="Arial"/>
              </a:rPr>
              <a:t>R</a:t>
            </a:r>
            <a:r>
              <a:rPr sz="1050" spc="50" dirty="0" smtClean="0">
                <a:solidFill>
                  <a:srgbClr val="504F50"/>
                </a:solidFill>
                <a:latin typeface="Arial"/>
                <a:cs typeface="Arial"/>
              </a:rPr>
              <a:t>ose</a:t>
            </a:r>
            <a:endParaRPr sz="10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362756" y="2022435"/>
            <a:ext cx="1211580" cy="686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3335" algn="ctr">
              <a:lnSpc>
                <a:spcPct val="100000"/>
              </a:lnSpc>
            </a:pPr>
            <a:r>
              <a:rPr sz="850" spc="-30" dirty="0" smtClean="0">
                <a:solidFill>
                  <a:srgbClr val="626262"/>
                </a:solidFill>
                <a:latin typeface="Arial"/>
                <a:cs typeface="Arial"/>
              </a:rPr>
              <a:t>PAN</a:t>
            </a:r>
            <a:r>
              <a:rPr sz="850" spc="-55" dirty="0" smtClean="0">
                <a:solidFill>
                  <a:srgbClr val="626262"/>
                </a:solidFill>
                <a:latin typeface="Arial"/>
                <a:cs typeface="Arial"/>
              </a:rPr>
              <a:t>T</a:t>
            </a:r>
            <a:r>
              <a:rPr sz="3225" spc="-1837" baseline="-15503" dirty="0" smtClean="0">
                <a:solidFill>
                  <a:srgbClr val="747474"/>
                </a:solidFill>
                <a:latin typeface="Arial"/>
                <a:cs typeface="Arial"/>
              </a:rPr>
              <a:t>_</a:t>
            </a:r>
            <a:r>
              <a:rPr sz="850" spc="-35" dirty="0" smtClean="0">
                <a:solidFill>
                  <a:srgbClr val="626262"/>
                </a:solidFill>
                <a:latin typeface="Arial"/>
                <a:cs typeface="Arial"/>
              </a:rPr>
              <a:t>O</a:t>
            </a:r>
            <a:r>
              <a:rPr sz="850" spc="-25" dirty="0" smtClean="0">
                <a:solidFill>
                  <a:srgbClr val="626262"/>
                </a:solidFill>
                <a:latin typeface="Arial"/>
                <a:cs typeface="Arial"/>
              </a:rPr>
              <a:t>N</a:t>
            </a:r>
            <a:r>
              <a:rPr sz="850" spc="-555" dirty="0" smtClean="0">
                <a:solidFill>
                  <a:srgbClr val="626262"/>
                </a:solidFill>
                <a:latin typeface="Arial"/>
                <a:cs typeface="Arial"/>
              </a:rPr>
              <a:t>E</a:t>
            </a:r>
            <a:r>
              <a:rPr sz="3225" spc="22" baseline="-15503" dirty="0" smtClean="0">
                <a:solidFill>
                  <a:srgbClr val="747474"/>
                </a:solidFill>
                <a:latin typeface="Arial"/>
                <a:cs typeface="Arial"/>
              </a:rPr>
              <a:t>,</a:t>
            </a:r>
            <a:r>
              <a:rPr sz="3225" spc="-667" baseline="-15503" dirty="0" smtClean="0">
                <a:solidFill>
                  <a:srgbClr val="747474"/>
                </a:solidFill>
                <a:latin typeface="Arial"/>
                <a:cs typeface="Arial"/>
              </a:rPr>
              <a:t>.</a:t>
            </a:r>
            <a:r>
              <a:rPr sz="850" spc="-25" dirty="0" smtClean="0">
                <a:solidFill>
                  <a:srgbClr val="626262"/>
                </a:solidFill>
                <a:latin typeface="Arial"/>
                <a:cs typeface="Arial"/>
              </a:rPr>
              <a:t>1</a:t>
            </a:r>
            <a:r>
              <a:rPr sz="3225" spc="-892" baseline="-15503" dirty="0" smtClean="0">
                <a:solidFill>
                  <a:srgbClr val="747474"/>
                </a:solidFill>
                <a:latin typeface="Arial"/>
                <a:cs typeface="Arial"/>
              </a:rPr>
              <a:t>,</a:t>
            </a:r>
            <a:r>
              <a:rPr sz="850" spc="0" dirty="0" smtClean="0">
                <a:solidFill>
                  <a:srgbClr val="626262"/>
                </a:solidFill>
                <a:latin typeface="Arial"/>
                <a:cs typeface="Arial"/>
              </a:rPr>
              <a:t>6-1438</a:t>
            </a:r>
            <a:endParaRPr sz="850">
              <a:latin typeface="Arial"/>
              <a:cs typeface="Arial"/>
            </a:endParaRPr>
          </a:p>
          <a:p>
            <a:pPr>
              <a:lnSpc>
                <a:spcPts val="650"/>
              </a:lnSpc>
              <a:spcBef>
                <a:spcPts val="11"/>
              </a:spcBef>
            </a:pPr>
            <a:endParaRPr sz="650"/>
          </a:p>
          <a:p>
            <a:pPr algn="ctr">
              <a:lnSpc>
                <a:spcPct val="100000"/>
              </a:lnSpc>
            </a:pPr>
            <a:r>
              <a:rPr sz="850" spc="10" dirty="0" smtClean="0">
                <a:solidFill>
                  <a:srgbClr val="747474"/>
                </a:solidFill>
                <a:latin typeface="Arial"/>
                <a:cs typeface="Arial"/>
              </a:rPr>
              <a:t>A</a:t>
            </a:r>
            <a:r>
              <a:rPr sz="850" spc="-70" dirty="0" smtClean="0">
                <a:solidFill>
                  <a:srgbClr val="747474"/>
                </a:solidFill>
                <a:latin typeface="Arial"/>
                <a:cs typeface="Arial"/>
              </a:rPr>
              <a:t> </a:t>
            </a:r>
            <a:r>
              <a:rPr sz="850" spc="30" dirty="0" smtClean="0">
                <a:solidFill>
                  <a:srgbClr val="878789"/>
                </a:solidFill>
                <a:latin typeface="Times New Roman"/>
                <a:cs typeface="Times New Roman"/>
              </a:rPr>
              <a:t>lighfy</a:t>
            </a:r>
            <a:r>
              <a:rPr sz="850" spc="-70" dirty="0" smtClean="0">
                <a:solidFill>
                  <a:srgbClr val="878789"/>
                </a:solidFill>
                <a:latin typeface="Times New Roman"/>
                <a:cs typeface="Times New Roman"/>
              </a:rPr>
              <a:t> </a:t>
            </a:r>
            <a:r>
              <a:rPr sz="850" spc="50" dirty="0" smtClean="0">
                <a:solidFill>
                  <a:srgbClr val="747474"/>
                </a:solidFill>
                <a:latin typeface="Times New Roman"/>
                <a:cs typeface="Times New Roman"/>
              </a:rPr>
              <a:t>adaplable</a:t>
            </a:r>
            <a:r>
              <a:rPr sz="850" spc="-60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50" spc="40" dirty="0" smtClean="0">
                <a:solidFill>
                  <a:srgbClr val="747474"/>
                </a:solidFill>
                <a:latin typeface="Times New Roman"/>
                <a:cs typeface="Times New Roman"/>
              </a:rPr>
              <a:t>toasty</a:t>
            </a:r>
            <a:endParaRPr sz="850">
              <a:latin typeface="Times New Roman"/>
              <a:cs typeface="Times New Roman"/>
            </a:endParaRPr>
          </a:p>
          <a:p>
            <a:pPr marL="6985" algn="ctr">
              <a:lnSpc>
                <a:spcPct val="100000"/>
              </a:lnSpc>
              <a:spcBef>
                <a:spcPts val="25"/>
              </a:spcBef>
            </a:pPr>
            <a:r>
              <a:rPr sz="800" spc="20" dirty="0" smtClean="0">
                <a:solidFill>
                  <a:srgbClr val="878789"/>
                </a:solidFill>
                <a:latin typeface="Arial"/>
                <a:cs typeface="Arial"/>
              </a:rPr>
              <a:t>burnished</a:t>
            </a:r>
            <a:r>
              <a:rPr sz="800" spc="-125" dirty="0" smtClean="0">
                <a:solidFill>
                  <a:srgbClr val="878789"/>
                </a:solidFill>
                <a:latin typeface="Arial"/>
                <a:cs typeface="Arial"/>
              </a:rPr>
              <a:t> </a:t>
            </a:r>
            <a:r>
              <a:rPr sz="85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brown.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964986" y="2187535"/>
            <a:ext cx="957580" cy="2743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</a:pPr>
            <a:r>
              <a:rPr sz="850" spc="-30" dirty="0" smtClean="0">
                <a:solidFill>
                  <a:srgbClr val="504F50"/>
                </a:solidFill>
                <a:latin typeface="Arial"/>
                <a:cs typeface="Arial"/>
              </a:rPr>
              <a:t>PANTONE</a:t>
            </a:r>
            <a:r>
              <a:rPr sz="850" spc="20" dirty="0" smtClean="0">
                <a:solidFill>
                  <a:srgbClr val="504F50"/>
                </a:solidFill>
                <a:latin typeface="Arial"/>
                <a:cs typeface="Arial"/>
              </a:rPr>
              <a:t> </a:t>
            </a:r>
            <a:r>
              <a:rPr sz="850" spc="-5" dirty="0" smtClean="0">
                <a:solidFill>
                  <a:srgbClr val="626262"/>
                </a:solidFill>
                <a:latin typeface="Arial"/>
                <a:cs typeface="Arial"/>
              </a:rPr>
              <a:t>1</a:t>
            </a:r>
            <a:r>
              <a:rPr sz="850" spc="-120" dirty="0" smtClean="0">
                <a:solidFill>
                  <a:srgbClr val="626262"/>
                </a:solidFill>
                <a:latin typeface="Arial"/>
                <a:cs typeface="Arial"/>
              </a:rPr>
              <a:t>4</a:t>
            </a:r>
            <a:r>
              <a:rPr sz="850" spc="160" dirty="0" smtClean="0">
                <a:solidFill>
                  <a:srgbClr val="A3A1A5"/>
                </a:solidFill>
                <a:latin typeface="Arial"/>
                <a:cs typeface="Arial"/>
              </a:rPr>
              <a:t>-</a:t>
            </a:r>
            <a:r>
              <a:rPr sz="850" spc="0" dirty="0" smtClean="0">
                <a:solidFill>
                  <a:srgbClr val="747474"/>
                </a:solidFill>
                <a:latin typeface="Arial"/>
                <a:cs typeface="Arial"/>
              </a:rPr>
              <a:t>11</a:t>
            </a:r>
            <a:r>
              <a:rPr sz="850" spc="-85" dirty="0" smtClean="0">
                <a:solidFill>
                  <a:srgbClr val="747474"/>
                </a:solidFill>
                <a:latin typeface="Arial"/>
                <a:cs typeface="Arial"/>
              </a:rPr>
              <a:t>1</a:t>
            </a:r>
            <a:r>
              <a:rPr sz="850" spc="45" dirty="0" smtClean="0">
                <a:solidFill>
                  <a:srgbClr val="504F50"/>
                </a:solidFill>
                <a:latin typeface="Arial"/>
                <a:cs typeface="Arial"/>
              </a:rPr>
              <a:t>6</a:t>
            </a:r>
            <a:endParaRPr sz="850">
              <a:latin typeface="Arial"/>
              <a:cs typeface="Arial"/>
            </a:endParaRPr>
          </a:p>
          <a:p>
            <a:pPr marR="3175" algn="ctr">
              <a:lnSpc>
                <a:spcPct val="100000"/>
              </a:lnSpc>
              <a:spcBef>
                <a:spcPts val="25"/>
              </a:spcBef>
            </a:pPr>
            <a:r>
              <a:rPr sz="800" i="1" spc="40" dirty="0" smtClean="0">
                <a:solidFill>
                  <a:srgbClr val="747474"/>
                </a:solidFill>
                <a:latin typeface="Times New Roman"/>
                <a:cs typeface="Times New Roman"/>
              </a:rPr>
              <a:t>Almond </a:t>
            </a:r>
            <a:r>
              <a:rPr sz="800" i="1" spc="-90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50" i="1" spc="0" dirty="0" smtClean="0">
                <a:solidFill>
                  <a:srgbClr val="747474"/>
                </a:solidFill>
                <a:latin typeface="Arial"/>
                <a:cs typeface="Arial"/>
              </a:rPr>
              <a:t>Buff</a:t>
            </a:r>
            <a:endParaRPr sz="8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41257" y="2475234"/>
            <a:ext cx="1223645" cy="2336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40640">
              <a:lnSpc>
                <a:spcPts val="985"/>
              </a:lnSpc>
            </a:pPr>
            <a:r>
              <a:rPr sz="850" spc="10" dirty="0" smtClean="0">
                <a:solidFill>
                  <a:srgbClr val="747474"/>
                </a:solidFill>
                <a:latin typeface="Times New Roman"/>
                <a:cs typeface="Times New Roman"/>
              </a:rPr>
              <a:t>Nalooll</a:t>
            </a:r>
            <a:r>
              <a:rPr sz="850" spc="-15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5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boby</a:t>
            </a:r>
            <a:r>
              <a:rPr sz="850" spc="45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50" spc="110" dirty="0" smtClean="0">
                <a:solidFill>
                  <a:srgbClr val="747474"/>
                </a:solidFill>
                <a:latin typeface="Times New Roman"/>
                <a:cs typeface="Times New Roman"/>
              </a:rPr>
              <a:t>"""""</a:t>
            </a:r>
            <a:r>
              <a:rPr sz="850" spc="-105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900" spc="35" dirty="0" smtClean="0">
                <a:solidFill>
                  <a:srgbClr val="878789"/>
                </a:solidFill>
                <a:latin typeface="Times New Roman"/>
                <a:cs typeface="Times New Roman"/>
              </a:rPr>
              <a:t>hue</a:t>
            </a:r>
            <a:endParaRPr sz="900">
              <a:latin typeface="Times New Roman"/>
              <a:cs typeface="Times New Roman"/>
            </a:endParaRPr>
          </a:p>
          <a:p>
            <a:pPr marL="12700">
              <a:lnSpc>
                <a:spcPts val="760"/>
              </a:lnSpc>
            </a:pPr>
            <a:r>
              <a:rPr sz="850" spc="5" dirty="0" smtClean="0">
                <a:solidFill>
                  <a:srgbClr val="747474"/>
                </a:solidFill>
                <a:latin typeface="Times New Roman"/>
                <a:cs typeface="Times New Roman"/>
              </a:rPr>
              <a:t>with</a:t>
            </a:r>
            <a:r>
              <a:rPr sz="85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 </a:t>
            </a:r>
            <a:r>
              <a:rPr sz="800" spc="25" dirty="0" smtClean="0">
                <a:solidFill>
                  <a:srgbClr val="747474"/>
                </a:solidFill>
                <a:latin typeface="Arial"/>
                <a:cs typeface="Arial"/>
              </a:rPr>
              <a:t>undefstaled</a:t>
            </a:r>
            <a:r>
              <a:rPr sz="800" spc="-45" dirty="0" smtClean="0">
                <a:solidFill>
                  <a:srgbClr val="747474"/>
                </a:solidFill>
                <a:latin typeface="Arial"/>
                <a:cs typeface="Arial"/>
              </a:rPr>
              <a:t> </a:t>
            </a:r>
            <a:r>
              <a:rPr sz="800" spc="65" dirty="0" smtClean="0">
                <a:solidFill>
                  <a:srgbClr val="747474"/>
                </a:solidFill>
                <a:latin typeface="Times New Roman"/>
                <a:cs typeface="Times New Roman"/>
              </a:rPr>
              <a:t>appea</a:t>
            </a:r>
            <a:r>
              <a:rPr sz="80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l</a:t>
            </a:r>
            <a:r>
              <a:rPr sz="800" spc="315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00067" y="6187113"/>
            <a:ext cx="620395" cy="330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00" b="1" spc="-20" dirty="0" smtClean="0">
                <a:solidFill>
                  <a:srgbClr val="383838"/>
                </a:solidFill>
                <a:latin typeface="Arial"/>
                <a:cs typeface="Arial"/>
              </a:rPr>
              <a:t>PAN</a:t>
            </a:r>
            <a:r>
              <a:rPr sz="1100" b="1" spc="-130" dirty="0" smtClean="0">
                <a:solidFill>
                  <a:srgbClr val="383838"/>
                </a:solidFill>
                <a:latin typeface="Arial"/>
                <a:cs typeface="Arial"/>
              </a:rPr>
              <a:t>T</a:t>
            </a:r>
            <a:r>
              <a:rPr sz="1100" b="1" spc="30" dirty="0" smtClean="0">
                <a:solidFill>
                  <a:srgbClr val="504F50"/>
                </a:solidFill>
                <a:latin typeface="Arial"/>
                <a:cs typeface="Arial"/>
              </a:rPr>
              <a:t>O</a:t>
            </a:r>
            <a:r>
              <a:rPr sz="1100" b="1" spc="140" dirty="0" smtClean="0">
                <a:solidFill>
                  <a:srgbClr val="383838"/>
                </a:solidFill>
                <a:latin typeface="Arial"/>
                <a:cs typeface="Arial"/>
              </a:rPr>
              <a:t>N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185"/>
              </a:lnSpc>
            </a:pPr>
            <a:r>
              <a:rPr sz="1050" spc="75" dirty="0" smtClean="0">
                <a:solidFill>
                  <a:srgbClr val="504F50"/>
                </a:solidFill>
                <a:latin typeface="Times New Roman"/>
                <a:cs typeface="Times New Roman"/>
              </a:rPr>
              <a:t>17</a:t>
            </a:r>
            <a:r>
              <a:rPr sz="1050" spc="-215" dirty="0" smtClean="0">
                <a:solidFill>
                  <a:srgbClr val="504F50"/>
                </a:solidFill>
                <a:latin typeface="Times New Roman"/>
                <a:cs typeface="Times New Roman"/>
              </a:rPr>
              <a:t>·</a:t>
            </a:r>
            <a:r>
              <a:rPr sz="1050" spc="-5" dirty="0" smtClean="0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sz="1050" spc="45" dirty="0" smtClean="0">
                <a:solidFill>
                  <a:srgbClr val="504F50"/>
                </a:solidFill>
                <a:latin typeface="Times New Roman"/>
                <a:cs typeface="Times New Roman"/>
              </a:rPr>
              <a:t>616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56255" y="6187113"/>
            <a:ext cx="620395" cy="330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00" b="1" spc="-20" dirty="0" smtClean="0">
                <a:solidFill>
                  <a:srgbClr val="383838"/>
                </a:solidFill>
                <a:latin typeface="Arial"/>
                <a:cs typeface="Arial"/>
              </a:rPr>
              <a:t>PAN</a:t>
            </a:r>
            <a:r>
              <a:rPr sz="1100" b="1" spc="-130" dirty="0" smtClean="0">
                <a:solidFill>
                  <a:srgbClr val="383838"/>
                </a:solidFill>
                <a:latin typeface="Arial"/>
                <a:cs typeface="Arial"/>
              </a:rPr>
              <a:t>T</a:t>
            </a:r>
            <a:r>
              <a:rPr sz="1100" b="1" spc="30" dirty="0" smtClean="0">
                <a:solidFill>
                  <a:srgbClr val="504F50"/>
                </a:solidFill>
                <a:latin typeface="Arial"/>
                <a:cs typeface="Arial"/>
              </a:rPr>
              <a:t>O</a:t>
            </a:r>
            <a:r>
              <a:rPr sz="1100" b="1" spc="140" dirty="0" smtClean="0">
                <a:solidFill>
                  <a:srgbClr val="383838"/>
                </a:solidFill>
                <a:latin typeface="Arial"/>
                <a:cs typeface="Arial"/>
              </a:rPr>
              <a:t>N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185"/>
              </a:lnSpc>
            </a:pPr>
            <a:r>
              <a:rPr sz="1050" spc="-5" dirty="0" smtClean="0">
                <a:solidFill>
                  <a:srgbClr val="504F50"/>
                </a:solidFill>
                <a:latin typeface="Times New Roman"/>
                <a:cs typeface="Times New Roman"/>
              </a:rPr>
              <a:t>1</a:t>
            </a:r>
            <a:r>
              <a:rPr sz="1050" spc="70" dirty="0" smtClean="0">
                <a:solidFill>
                  <a:srgbClr val="383838"/>
                </a:solidFill>
                <a:latin typeface="Times New Roman"/>
                <a:cs typeface="Times New Roman"/>
              </a:rPr>
              <a:t>6</a:t>
            </a:r>
            <a:r>
              <a:rPr sz="1050" spc="75" dirty="0" smtClean="0">
                <a:solidFill>
                  <a:srgbClr val="504F50"/>
                </a:solidFill>
                <a:latin typeface="Times New Roman"/>
                <a:cs typeface="Times New Roman"/>
              </a:rPr>
              <a:t>·2216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12443" y="6177627"/>
            <a:ext cx="771525" cy="330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00" b="1" spc="-25" dirty="0" smtClean="0">
                <a:solidFill>
                  <a:srgbClr val="383838"/>
                </a:solidFill>
                <a:latin typeface="Arial"/>
                <a:cs typeface="Arial"/>
              </a:rPr>
              <a:t>PANTON</a:t>
            </a:r>
            <a:r>
              <a:rPr sz="1100" b="1" spc="-50" dirty="0" smtClean="0">
                <a:solidFill>
                  <a:srgbClr val="383838"/>
                </a:solidFill>
                <a:latin typeface="Arial"/>
                <a:cs typeface="Arial"/>
              </a:rPr>
              <a:t>E</a:t>
            </a:r>
            <a:r>
              <a:rPr sz="1100" b="1" spc="240" dirty="0" smtClean="0">
                <a:solidFill>
                  <a:srgbClr val="747474"/>
                </a:solidFill>
                <a:latin typeface="Arial"/>
                <a:cs typeface="Arial"/>
              </a:rPr>
              <a:t>•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185"/>
              </a:lnSpc>
            </a:pPr>
            <a:r>
              <a:rPr sz="1050" spc="-5" dirty="0" smtClean="0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sz="1050" spc="180" dirty="0" smtClean="0">
                <a:solidFill>
                  <a:srgbClr val="504F50"/>
                </a:solidFill>
                <a:latin typeface="Times New Roman"/>
                <a:cs typeface="Times New Roman"/>
              </a:rPr>
              <a:t>6</a:t>
            </a:r>
            <a:r>
              <a:rPr sz="1050" spc="-90" dirty="0" smtClean="0">
                <a:solidFill>
                  <a:srgbClr val="504F50"/>
                </a:solidFill>
                <a:latin typeface="Times New Roman"/>
                <a:cs typeface="Times New Roman"/>
              </a:rPr>
              <a:t>·</a:t>
            </a:r>
            <a:r>
              <a:rPr sz="1050" spc="-5" dirty="0" smtClean="0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sz="1050" spc="45" dirty="0" smtClean="0">
                <a:solidFill>
                  <a:srgbClr val="504F50"/>
                </a:solidFill>
                <a:latin typeface="Times New Roman"/>
                <a:cs typeface="Times New Roman"/>
              </a:rPr>
              <a:t>616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710921" y="2187535"/>
            <a:ext cx="1095375" cy="5251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98425" algn="ctr">
              <a:lnSpc>
                <a:spcPct val="100000"/>
              </a:lnSpc>
            </a:pPr>
            <a:r>
              <a:rPr sz="850" spc="-30" dirty="0" smtClean="0">
                <a:solidFill>
                  <a:srgbClr val="626262"/>
                </a:solidFill>
                <a:latin typeface="Arial"/>
                <a:cs typeface="Arial"/>
              </a:rPr>
              <a:t>PANTONE</a:t>
            </a:r>
            <a:r>
              <a:rPr sz="850" spc="20" dirty="0" smtClean="0">
                <a:solidFill>
                  <a:srgbClr val="626262"/>
                </a:solidFill>
                <a:latin typeface="Arial"/>
                <a:cs typeface="Arial"/>
              </a:rPr>
              <a:t> </a:t>
            </a:r>
            <a:r>
              <a:rPr sz="850" spc="10" dirty="0" smtClean="0">
                <a:solidFill>
                  <a:srgbClr val="626262"/>
                </a:solidFill>
                <a:latin typeface="Arial"/>
                <a:cs typeface="Arial"/>
              </a:rPr>
              <a:t>14-4107</a:t>
            </a:r>
            <a:endParaRPr sz="850">
              <a:latin typeface="Arial"/>
              <a:cs typeface="Arial"/>
            </a:endParaRPr>
          </a:p>
          <a:p>
            <a:pPr marR="100965" algn="ctr">
              <a:lnSpc>
                <a:spcPts val="969"/>
              </a:lnSpc>
            </a:pPr>
            <a:r>
              <a:rPr sz="850" i="1" spc="40" dirty="0" smtClean="0">
                <a:solidFill>
                  <a:srgbClr val="747474"/>
                </a:solidFill>
                <a:latin typeface="Times New Roman"/>
                <a:cs typeface="Times New Roman"/>
              </a:rPr>
              <a:t>O!MtGray</a:t>
            </a:r>
            <a:endParaRPr sz="850">
              <a:latin typeface="Times New Roman"/>
              <a:cs typeface="Times New Roman"/>
            </a:endParaRPr>
          </a:p>
          <a:p>
            <a:pPr marR="0" algn="ctr">
              <a:lnSpc>
                <a:spcPts val="1050"/>
              </a:lnSpc>
            </a:pPr>
            <a:r>
              <a:rPr sz="900" spc="1275" dirty="0" smtClean="0">
                <a:solidFill>
                  <a:srgbClr val="878789"/>
                </a:solidFill>
                <a:latin typeface="Arial"/>
                <a:cs typeface="Arial"/>
              </a:rPr>
              <a:t>Wi</a:t>
            </a:r>
            <a:r>
              <a:rPr sz="900" spc="1245" dirty="0" smtClean="0">
                <a:solidFill>
                  <a:srgbClr val="878789"/>
                </a:solidFill>
                <a:latin typeface="Arial"/>
                <a:cs typeface="Arial"/>
              </a:rPr>
              <a:t>d</a:t>
            </a:r>
            <a:r>
              <a:rPr sz="850" spc="30" dirty="0" smtClean="0">
                <a:solidFill>
                  <a:srgbClr val="747474"/>
                </a:solidFill>
                <a:latin typeface="Times New Roman"/>
                <a:cs typeface="Times New Roman"/>
              </a:rPr>
              <a:t>timeless</a:t>
            </a:r>
            <a:endParaRPr sz="850">
              <a:latin typeface="Times New Roman"/>
              <a:cs typeface="Times New Roman"/>
            </a:endParaRPr>
          </a:p>
          <a:p>
            <a:pPr marR="92075" algn="ctr">
              <a:lnSpc>
                <a:spcPts val="1000"/>
              </a:lnSpc>
            </a:pPr>
            <a:r>
              <a:rPr sz="1000" spc="-25" dirty="0" smtClean="0">
                <a:solidFill>
                  <a:srgbClr val="878789"/>
                </a:solidFill>
                <a:latin typeface="Times New Roman"/>
                <a:cs typeface="Times New Roman"/>
              </a:rPr>
              <a:t>ooltgra</a:t>
            </a:r>
            <a:r>
              <a:rPr sz="1000" spc="0" dirty="0" smtClean="0">
                <a:solidFill>
                  <a:srgbClr val="878789"/>
                </a:solidFill>
                <a:latin typeface="Times New Roman"/>
                <a:cs typeface="Times New Roman"/>
              </a:rPr>
              <a:t>y</a:t>
            </a:r>
            <a:r>
              <a:rPr sz="1000" spc="90" dirty="0" smtClean="0">
                <a:solidFill>
                  <a:srgbClr val="A3A1A5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668630" y="6177627"/>
            <a:ext cx="771525" cy="330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00" b="1" spc="-20" dirty="0" smtClean="0">
                <a:solidFill>
                  <a:srgbClr val="383838"/>
                </a:solidFill>
                <a:latin typeface="Arial"/>
                <a:cs typeface="Arial"/>
              </a:rPr>
              <a:t>PAN</a:t>
            </a:r>
            <a:r>
              <a:rPr sz="1100" b="1" spc="-130" dirty="0" smtClean="0">
                <a:solidFill>
                  <a:srgbClr val="383838"/>
                </a:solidFill>
                <a:latin typeface="Arial"/>
                <a:cs typeface="Arial"/>
              </a:rPr>
              <a:t>T</a:t>
            </a:r>
            <a:r>
              <a:rPr sz="1100" b="1" spc="30" dirty="0" smtClean="0">
                <a:solidFill>
                  <a:srgbClr val="504F50"/>
                </a:solidFill>
                <a:latin typeface="Arial"/>
                <a:cs typeface="Arial"/>
              </a:rPr>
              <a:t>O</a:t>
            </a:r>
            <a:r>
              <a:rPr sz="1100" b="1" spc="45" dirty="0" smtClean="0">
                <a:solidFill>
                  <a:srgbClr val="383838"/>
                </a:solidFill>
                <a:latin typeface="Arial"/>
                <a:cs typeface="Arial"/>
              </a:rPr>
              <a:t>N</a:t>
            </a:r>
            <a:r>
              <a:rPr sz="1100" b="1" spc="-85" dirty="0" smtClean="0">
                <a:solidFill>
                  <a:srgbClr val="383838"/>
                </a:solidFill>
                <a:latin typeface="Arial"/>
                <a:cs typeface="Arial"/>
              </a:rPr>
              <a:t>E</a:t>
            </a:r>
            <a:r>
              <a:rPr sz="1100" b="1" spc="240" dirty="0" smtClean="0">
                <a:solidFill>
                  <a:srgbClr val="747474"/>
                </a:solidFill>
                <a:latin typeface="Arial"/>
                <a:cs typeface="Arial"/>
              </a:rPr>
              <a:t>•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185"/>
              </a:lnSpc>
            </a:pPr>
            <a:r>
              <a:rPr sz="1050" spc="-80" dirty="0" smtClean="0">
                <a:solidFill>
                  <a:srgbClr val="504F50"/>
                </a:solidFill>
                <a:latin typeface="Times New Roman"/>
                <a:cs typeface="Times New Roman"/>
              </a:rPr>
              <a:t>1</a:t>
            </a:r>
            <a:r>
              <a:rPr sz="1050" spc="145" dirty="0" smtClean="0">
                <a:solidFill>
                  <a:srgbClr val="383838"/>
                </a:solidFill>
                <a:latin typeface="Times New Roman"/>
                <a:cs typeface="Times New Roman"/>
              </a:rPr>
              <a:t>4</a:t>
            </a:r>
            <a:r>
              <a:rPr sz="1050" spc="20" dirty="0" smtClean="0">
                <a:solidFill>
                  <a:srgbClr val="504F50"/>
                </a:solidFill>
                <a:latin typeface="Times New Roman"/>
                <a:cs typeface="Times New Roman"/>
              </a:rPr>
              <a:t>-</a:t>
            </a:r>
            <a:r>
              <a:rPr sz="1050" spc="-80" dirty="0" smtClean="0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sz="1050" spc="70" dirty="0" smtClean="0">
                <a:solidFill>
                  <a:srgbClr val="504F50"/>
                </a:solidFill>
                <a:latin typeface="Times New Roman"/>
                <a:cs typeface="Times New Roman"/>
              </a:rPr>
              <a:t>3</a:t>
            </a:r>
            <a:r>
              <a:rPr sz="1050" spc="-5" dirty="0" smtClean="0">
                <a:solidFill>
                  <a:srgbClr val="383838"/>
                </a:solidFill>
                <a:latin typeface="Times New Roman"/>
                <a:cs typeface="Times New Roman"/>
              </a:rPr>
              <a:t>1</a:t>
            </a:r>
            <a:r>
              <a:rPr sz="1050" spc="130" dirty="0" smtClean="0">
                <a:solidFill>
                  <a:srgbClr val="504F50"/>
                </a:solidFill>
                <a:latin typeface="Times New Roman"/>
                <a:cs typeface="Times New Roman"/>
              </a:rPr>
              <a:t>4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096265" y="6168142"/>
            <a:ext cx="771525" cy="330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100" b="1" spc="-25" dirty="0" smtClean="0">
                <a:solidFill>
                  <a:srgbClr val="383838"/>
                </a:solidFill>
                <a:latin typeface="Arial"/>
                <a:cs typeface="Arial"/>
              </a:rPr>
              <a:t>PANTON</a:t>
            </a:r>
            <a:r>
              <a:rPr sz="1100" b="1" spc="-50" dirty="0" smtClean="0">
                <a:solidFill>
                  <a:srgbClr val="383838"/>
                </a:solidFill>
                <a:latin typeface="Arial"/>
                <a:cs typeface="Arial"/>
              </a:rPr>
              <a:t>E</a:t>
            </a:r>
            <a:r>
              <a:rPr sz="1100" b="1" spc="240" dirty="0" smtClean="0">
                <a:solidFill>
                  <a:srgbClr val="747474"/>
                </a:solidFill>
                <a:latin typeface="Arial"/>
                <a:cs typeface="Arial"/>
              </a:rPr>
              <a:t>•</a:t>
            </a:r>
            <a:endParaRPr sz="1100">
              <a:latin typeface="Arial"/>
              <a:cs typeface="Arial"/>
            </a:endParaRPr>
          </a:p>
          <a:p>
            <a:pPr marL="12700">
              <a:lnSpc>
                <a:spcPts val="1185"/>
              </a:lnSpc>
            </a:pPr>
            <a:r>
              <a:rPr sz="1050" spc="50" dirty="0" smtClean="0">
                <a:solidFill>
                  <a:srgbClr val="504F50"/>
                </a:solidFill>
                <a:latin typeface="Times New Roman"/>
                <a:cs typeface="Times New Roman"/>
              </a:rPr>
              <a:t>19-1620</a:t>
            </a:r>
            <a:endParaRPr sz="1050">
              <a:latin typeface="Times New Roman"/>
              <a:cs typeface="Times New Roman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2322358" y="0"/>
          <a:ext cx="282575" cy="1821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3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1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2047">
                <a:tc>
                  <a:txBody>
                    <a:bodyPr/>
                    <a:lstStyle/>
                    <a:p>
                      <a:pPr marL="27940">
                        <a:lnSpc>
                          <a:spcPct val="100000"/>
                        </a:lnSpc>
                      </a:pPr>
                      <a:r>
                        <a:rPr sz="1950" dirty="0" smtClean="0">
                          <a:solidFill>
                            <a:srgbClr val="A3A1A5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endParaRPr sz="19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DFDFE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sz="1950" spc="-125" dirty="0" smtClean="0">
                          <a:solidFill>
                            <a:srgbClr val="A3A1A5"/>
                          </a:solidFill>
                          <a:latin typeface="Times New Roman"/>
                          <a:cs typeface="Times New Roman"/>
                        </a:rPr>
                        <a:t>·</a:t>
                      </a:r>
                      <a:r>
                        <a:rPr sz="3450" spc="0" baseline="-12077" dirty="0" smtClean="0">
                          <a:solidFill>
                            <a:srgbClr val="A3A1A5"/>
                          </a:solidFill>
                          <a:latin typeface="Times New Roman"/>
                          <a:cs typeface="Times New Roman"/>
                        </a:rPr>
                        <a:t>.</a:t>
                      </a:r>
                      <a:endParaRPr sz="3450" baseline="-12077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DFDFE2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3850" dirty="0" smtClean="0">
                          <a:solidFill>
                            <a:srgbClr val="B8B6BA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3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DF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028">
                <a:tc>
                  <a:txBody>
                    <a:bodyPr/>
                    <a:lstStyle/>
                    <a:p>
                      <a:endParaRPr sz="3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3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DF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362">
                <a:tc>
                  <a:txBody>
                    <a:bodyPr/>
                    <a:lstStyle/>
                    <a:p>
                      <a:endParaRPr sz="3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sz="385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DFDF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1059602" y="4343532"/>
          <a:ext cx="8783515" cy="5308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00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54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705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046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7072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622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10801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tabLst>
                          <a:tab pos="1310005" algn="l"/>
                        </a:tabLst>
                      </a:pPr>
                      <a:r>
                        <a:rPr sz="105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PANTONE</a:t>
                      </a:r>
                      <a:r>
                        <a:rPr sz="1050" spc="4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12-1008	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PANT</a:t>
                      </a:r>
                      <a:r>
                        <a:rPr sz="1050" spc="-3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050" spc="-10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050" spc="-4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17-1444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PANTONE</a:t>
                      </a:r>
                      <a:r>
                        <a:rPr sz="1050" spc="-1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16-1526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PANTONE</a:t>
                      </a:r>
                      <a:r>
                        <a:rPr sz="1050" spc="-35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18·3949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PANTONE</a:t>
                      </a:r>
                      <a:r>
                        <a:rPr sz="1050" spc="-35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15-1054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PANT</a:t>
                      </a:r>
                      <a:r>
                        <a:rPr sz="1050" spc="4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050" spc="-10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050" spc="-114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18·1531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PANTONE</a:t>
                      </a:r>
                      <a:r>
                        <a:rPr sz="1050" spc="-35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19</a:t>
                      </a:r>
                      <a:r>
                        <a:rPr sz="1050" spc="-35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-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1321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0801">
                <a:tc>
                  <a:txBody>
                    <a:bodyPr/>
                    <a:lstStyle/>
                    <a:p>
                      <a:pPr marL="25400">
                        <a:lnSpc>
                          <a:spcPct val="100000"/>
                        </a:lnSpc>
                        <a:tabLst>
                          <a:tab pos="1300480" algn="l"/>
                        </a:tabLst>
                      </a:pPr>
                      <a:r>
                        <a:rPr sz="105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Linen	</a:t>
                      </a:r>
                      <a:r>
                        <a:rPr sz="105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Ginger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Terra Cotta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Daz</a:t>
                      </a:r>
                      <a:r>
                        <a:rPr sz="1050" spc="-305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z</a:t>
                      </a:r>
                      <a:r>
                        <a:rPr sz="1050" spc="-59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1050" spc="-15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ng</a:t>
                      </a:r>
                      <a:r>
                        <a:rPr sz="1050" spc="-114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-55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B</a:t>
                      </a:r>
                      <a:r>
                        <a:rPr sz="1050" spc="-15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ue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Ca</a:t>
                      </a:r>
                      <a:r>
                        <a:rPr sz="1050" spc="-9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1050" spc="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050" spc="-5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050" spc="-16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1050" spc="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050" spc="-13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Y</a:t>
                      </a:r>
                      <a:r>
                        <a:rPr sz="1050" spc="-15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050" spc="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1050" spc="-8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1050" spc="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ow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</a:pPr>
                      <a:r>
                        <a:rPr sz="1050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Barn</a:t>
                      </a:r>
                      <a:r>
                        <a:rPr sz="1050" spc="-85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050" spc="-100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050" spc="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d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0330">
                        <a:lnSpc>
                          <a:spcPct val="100000"/>
                        </a:lnSpc>
                      </a:pPr>
                      <a:r>
                        <a:rPr sz="1050" spc="-80" dirty="0" smtClean="0">
                          <a:solidFill>
                            <a:srgbClr val="626262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050" spc="-85" dirty="0" smtClean="0">
                          <a:solidFill>
                            <a:srgbClr val="878789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1050" spc="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050" spc="-11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50" spc="-5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050" spc="-315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050" spc="-590" dirty="0" smtClean="0">
                          <a:solidFill>
                            <a:srgbClr val="A3A1A5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050" spc="-75" dirty="0" smtClean="0">
                          <a:solidFill>
                            <a:srgbClr val="747474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050" spc="0" dirty="0" smtClean="0">
                          <a:solidFill>
                            <a:srgbClr val="504F50"/>
                          </a:solidFill>
                          <a:latin typeface="Arial"/>
                          <a:cs typeface="Arial"/>
                        </a:rPr>
                        <a:t>in</a:t>
                      </a:r>
                      <a:endParaRPr sz="105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76217" y="2570607"/>
            <a:ext cx="6647815" cy="12979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sz="4400" b="1" spc="-155" dirty="0" smtClean="0">
                <a:solidFill>
                  <a:srgbClr val="007987"/>
                </a:solidFill>
                <a:latin typeface="Arial Black"/>
                <a:cs typeface="Arial Black"/>
              </a:rPr>
              <a:t>مواد الاتجاهات الرئيسية</a:t>
            </a:r>
            <a:endParaRPr sz="4400" dirty="0">
              <a:latin typeface="Arial Black"/>
              <a:cs typeface="Arial Black"/>
            </a:endParaRPr>
          </a:p>
          <a:p>
            <a:pPr algn="ctr">
              <a:lnSpc>
                <a:spcPts val="4750"/>
              </a:lnSpc>
            </a:pPr>
            <a:r>
              <a:rPr lang="ar-LB" sz="4400" b="1" spc="-110" dirty="0" smtClean="0">
                <a:solidFill>
                  <a:srgbClr val="007987"/>
                </a:solidFill>
                <a:latin typeface="Arial Black"/>
                <a:cs typeface="Arial Black"/>
              </a:rPr>
              <a:t>خريف/شتاء </a:t>
            </a:r>
            <a:r>
              <a:rPr lang="ar-LB" sz="3600" b="1" spc="-110" dirty="0" smtClean="0">
                <a:solidFill>
                  <a:srgbClr val="007987"/>
                </a:solidFill>
                <a:latin typeface="Arial Black"/>
                <a:cs typeface="Arial Black"/>
              </a:rPr>
              <a:t>2018-2019</a:t>
            </a:r>
            <a:endParaRPr sz="44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34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80744"/>
            <a:ext cx="12192000" cy="5477253"/>
          </a:xfrm>
          <a:custGeom>
            <a:avLst/>
            <a:gdLst/>
            <a:ahLst/>
            <a:cxnLst/>
            <a:rect l="l" t="t" r="r" b="b"/>
            <a:pathLst>
              <a:path w="12192000" h="5477253">
                <a:moveTo>
                  <a:pt x="12192000" y="5477253"/>
                </a:moveTo>
                <a:lnTo>
                  <a:pt x="12192000" y="0"/>
                </a:lnTo>
                <a:lnTo>
                  <a:pt x="0" y="0"/>
                </a:lnTo>
                <a:lnTo>
                  <a:pt x="0" y="5477253"/>
                </a:lnTo>
                <a:lnTo>
                  <a:pt x="12192000" y="54772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04888" y="469391"/>
            <a:ext cx="4565142" cy="45636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0916" y="1292352"/>
            <a:ext cx="5340858" cy="534085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4000" b="1" spc="-35" dirty="0" smtClean="0">
                <a:solidFill>
                  <a:srgbClr val="7E7E7E"/>
                </a:solidFill>
                <a:latin typeface="Arial Black"/>
                <a:cs typeface="Arial Black"/>
              </a:rPr>
              <a:t>1- الطبيعي</a:t>
            </a:r>
            <a:endParaRPr sz="40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992367" y="4158996"/>
            <a:ext cx="2545841" cy="247421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35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508763"/>
            <a:ext cx="12192000" cy="5425437"/>
          </a:xfrm>
          <a:custGeom>
            <a:avLst/>
            <a:gdLst/>
            <a:ahLst/>
            <a:cxnLst/>
            <a:rect l="l" t="t" r="r" b="b"/>
            <a:pathLst>
              <a:path w="12192000" h="5425437">
                <a:moveTo>
                  <a:pt x="12192000" y="5425437"/>
                </a:moveTo>
                <a:lnTo>
                  <a:pt x="12192000" y="0"/>
                </a:lnTo>
                <a:lnTo>
                  <a:pt x="0" y="0"/>
                </a:lnTo>
                <a:lnTo>
                  <a:pt x="0" y="5425437"/>
                </a:lnTo>
                <a:lnTo>
                  <a:pt x="12192000" y="54254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14347" y="443229"/>
            <a:ext cx="9904095" cy="49275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100" b="1" spc="-30" dirty="0" smtClean="0">
                <a:solidFill>
                  <a:srgbClr val="7E7E7E"/>
                </a:solidFill>
                <a:latin typeface="Arial Black"/>
                <a:cs typeface="Arial Black"/>
              </a:rPr>
              <a:t>بشكل طبيعي... يبقى الخشب أكثر شعبية من أي وقت مضى</a:t>
            </a:r>
            <a:endParaRPr sz="31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3293" y="1309888"/>
            <a:ext cx="7302500" cy="2266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0" marR="12700" indent="-229235" algn="just" rtl="1">
              <a:lnSpc>
                <a:spcPct val="100099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يبقى الخشب الفاتح أو الداكن أكثر شعبية من أي وقت مضى...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لوا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يزال جمال الحرف اليدوية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مشهوراً، وموضة الخشب مستمرة من ربيع/صيف 2018.</a:t>
            </a:r>
            <a:endParaRPr sz="2000" dirty="0">
              <a:latin typeface="Arial"/>
              <a:cs typeface="Arial"/>
            </a:endParaRPr>
          </a:p>
          <a:p>
            <a:pPr algn="r" rtl="1">
              <a:lnSpc>
                <a:spcPts val="1200"/>
              </a:lnSpc>
              <a:spcBef>
                <a:spcPts val="0"/>
              </a:spcBef>
              <a:buClr>
                <a:srgbClr val="7E7E7E"/>
              </a:buClr>
              <a:buFont typeface="Arial"/>
              <a:buChar char="▪"/>
            </a:pPr>
            <a:endParaRPr sz="1600" dirty="0"/>
          </a:p>
          <a:p>
            <a:pPr marL="241300" marR="14604" indent="-229235" algn="just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  <a:tab pos="782320" algn="l"/>
              </a:tabLst>
            </a:pP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سيحتضن خريف/شتاء 2019 </a:t>
            </a:r>
            <a:r>
              <a:rPr lang="ar-LB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الخشب الطبيعي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 (الداكن أو الفاتح) </a:t>
            </a:r>
            <a:r>
              <a:rPr lang="ar-LB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وال</a:t>
            </a:r>
            <a:r>
              <a:rPr lang="ar-KW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قش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وأشكال </a:t>
            </a:r>
            <a:r>
              <a:rPr lang="ar-LB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الخيزران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الهندي غير الكاملة والأغصان الرفيعة من الخيزران المتناسقة بسلاسة مع المخمل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أو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الجلد.</a:t>
            </a:r>
          </a:p>
          <a:p>
            <a:pPr marL="241300" marR="14604" indent="-229235" algn="just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  <a:tab pos="782320" algn="l"/>
              </a:tabLst>
            </a:pPr>
            <a:endParaRPr lang="ar-LB" sz="2000" spc="-10" dirty="0">
              <a:solidFill>
                <a:srgbClr val="7E7E7E"/>
              </a:solidFill>
              <a:latin typeface="Arial"/>
              <a:cs typeface="Arial"/>
            </a:endParaRPr>
          </a:p>
          <a:p>
            <a:pPr marL="241300" marR="14604" indent="-229235" algn="just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  <a:tab pos="782320" algn="l"/>
              </a:tabLst>
            </a:pP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يدور هذا الاتجاه حول خلق جو دافئ في فصل الشتاء وجعل </a:t>
            </a:r>
            <a:r>
              <a:rPr lang="ar-LB" sz="2000" b="1" spc="-10" dirty="0">
                <a:solidFill>
                  <a:srgbClr val="7E7E7E"/>
                </a:solidFill>
                <a:latin typeface="Arial"/>
                <a:cs typeface="Arial"/>
              </a:rPr>
              <a:t>المواد الطبيعية تبدو أنيقة</a:t>
            </a:r>
            <a:r>
              <a:rPr lang="ar-LB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5" name="object 5"/>
          <p:cNvSpPr/>
          <p:nvPr/>
        </p:nvSpPr>
        <p:spPr>
          <a:xfrm>
            <a:off x="7808976" y="1171955"/>
            <a:ext cx="4213098" cy="42115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0311" y="3721608"/>
            <a:ext cx="4807458" cy="26068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477511" y="3998978"/>
            <a:ext cx="3192017" cy="28414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36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76171"/>
            <a:ext cx="12192000" cy="5481826"/>
          </a:xfrm>
          <a:custGeom>
            <a:avLst/>
            <a:gdLst/>
            <a:ahLst/>
            <a:cxnLst/>
            <a:rect l="l" t="t" r="r" b="b"/>
            <a:pathLst>
              <a:path w="12192000" h="5481826">
                <a:moveTo>
                  <a:pt x="12192000" y="5481826"/>
                </a:moveTo>
                <a:lnTo>
                  <a:pt x="12192000" y="0"/>
                </a:lnTo>
                <a:lnTo>
                  <a:pt x="0" y="0"/>
                </a:lnTo>
                <a:lnTo>
                  <a:pt x="0" y="5481826"/>
                </a:lnTo>
                <a:lnTo>
                  <a:pt x="12192000" y="54818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52545" y="152400"/>
            <a:ext cx="7824216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37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76171"/>
            <a:ext cx="12192000" cy="5481826"/>
          </a:xfrm>
          <a:custGeom>
            <a:avLst/>
            <a:gdLst/>
            <a:ahLst/>
            <a:cxnLst/>
            <a:rect l="l" t="t" r="r" b="b"/>
            <a:pathLst>
              <a:path w="12192000" h="5481826">
                <a:moveTo>
                  <a:pt x="12192000" y="5481826"/>
                </a:moveTo>
                <a:lnTo>
                  <a:pt x="12192000" y="0"/>
                </a:lnTo>
                <a:lnTo>
                  <a:pt x="0" y="0"/>
                </a:lnTo>
                <a:lnTo>
                  <a:pt x="0" y="5481826"/>
                </a:lnTo>
                <a:lnTo>
                  <a:pt x="12192000" y="54818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95600" y="152400"/>
            <a:ext cx="5943600" cy="64906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38</a:t>
            </a:fld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64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837944"/>
            <a:ext cx="12192000" cy="5020052"/>
          </a:xfrm>
          <a:custGeom>
            <a:avLst/>
            <a:gdLst/>
            <a:ahLst/>
            <a:cxnLst/>
            <a:rect l="l" t="t" r="r" b="b"/>
            <a:pathLst>
              <a:path w="12192000" h="5020052">
                <a:moveTo>
                  <a:pt x="12192000" y="5020052"/>
                </a:moveTo>
                <a:lnTo>
                  <a:pt x="12192000" y="0"/>
                </a:lnTo>
                <a:lnTo>
                  <a:pt x="0" y="0"/>
                </a:lnTo>
                <a:lnTo>
                  <a:pt x="0" y="5020052"/>
                </a:lnTo>
                <a:lnTo>
                  <a:pt x="12192000" y="50200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200" y="296799"/>
            <a:ext cx="9601200" cy="65612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336791" y="4186429"/>
            <a:ext cx="5365242" cy="26692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39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527" y="1635886"/>
            <a:ext cx="5470525" cy="2021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000" spc="0" dirty="0" smtClean="0">
                <a:solidFill>
                  <a:srgbClr val="7E7E7E"/>
                </a:solidFill>
                <a:latin typeface="Arial"/>
                <a:cs typeface="Arial"/>
              </a:rPr>
              <a:t>تاريخياً، كانت دائماً اتجاهات الموضة تأتي في المقام الأول وتؤثر على تصميم الأثاث.</a:t>
            </a:r>
            <a:endParaRPr sz="2000" dirty="0">
              <a:latin typeface="Arial"/>
              <a:cs typeface="Arial"/>
            </a:endParaRPr>
          </a:p>
          <a:p>
            <a:pPr algn="r" rtl="1">
              <a:lnSpc>
                <a:spcPts val="1000"/>
              </a:lnSpc>
              <a:spcBef>
                <a:spcPts val="30"/>
              </a:spcBef>
            </a:pPr>
            <a:endParaRPr sz="1050" dirty="0"/>
          </a:p>
          <a:p>
            <a:pPr marL="241300" marR="17780" indent="-228600" algn="just" rtl="1">
              <a:lnSpc>
                <a:spcPts val="1939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000" spc="5" dirty="0" smtClean="0">
                <a:solidFill>
                  <a:srgbClr val="7E7E7E"/>
                </a:solidFill>
                <a:latin typeface="Arial"/>
                <a:cs typeface="Arial"/>
              </a:rPr>
              <a:t>فلفترة عقود، سبق تصميم الأزياء هندسة الديكور من حيث التأثير.</a:t>
            </a:r>
            <a:endParaRPr sz="2000" dirty="0">
              <a:latin typeface="Arial"/>
              <a:cs typeface="Arial"/>
            </a:endParaRPr>
          </a:p>
          <a:p>
            <a:pPr algn="r" rtl="1">
              <a:lnSpc>
                <a:spcPts val="950"/>
              </a:lnSpc>
              <a:spcBef>
                <a:spcPts val="27"/>
              </a:spcBef>
              <a:buClr>
                <a:srgbClr val="7E7E7E"/>
              </a:buClr>
              <a:buFont typeface="Arial"/>
              <a:buChar char="▪"/>
            </a:pPr>
            <a:endParaRPr sz="1000" dirty="0"/>
          </a:p>
          <a:p>
            <a:pPr marL="241300" marR="12700" indent="-228600" algn="just" rtl="1">
              <a:lnSpc>
                <a:spcPct val="901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000" spc="0" dirty="0" smtClean="0">
                <a:solidFill>
                  <a:srgbClr val="7E7E7E"/>
                </a:solidFill>
                <a:latin typeface="Arial"/>
                <a:cs typeface="Arial"/>
              </a:rPr>
              <a:t>وفي الواقع، كان يصل في النهاية أثر الأزياء إلى هندسة الديكور في غضون سنوات قليلة...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93392" y="3759708"/>
            <a:ext cx="3541013" cy="29359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10300" y="1331975"/>
            <a:ext cx="2590800" cy="37414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2247" y="1339596"/>
            <a:ext cx="2827781" cy="37985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14347" y="424688"/>
            <a:ext cx="3591053" cy="632109"/>
          </a:xfrm>
          <a:prstGeom prst="rect">
            <a:avLst/>
          </a:prstGeom>
        </p:spPr>
        <p:txBody>
          <a:bodyPr vert="horz" wrap="square" lIns="0" tIns="74167" rIns="0" bIns="0" rtlCol="0">
            <a:noAutofit/>
          </a:bodyPr>
          <a:lstStyle/>
          <a:p>
            <a:pPr marL="12700" algn="r" rtl="1">
              <a:lnSpc>
                <a:spcPct val="100000"/>
              </a:lnSpc>
            </a:pPr>
            <a:r>
              <a:rPr lang="ar-LB" sz="4000" b="1" dirty="0" smtClean="0">
                <a:solidFill>
                  <a:srgbClr val="7E7E7E"/>
                </a:solidFill>
                <a:latin typeface="Arial Black"/>
                <a:cs typeface="Arial Black"/>
              </a:rPr>
              <a:t>تاريخياً...</a:t>
            </a:r>
            <a:endParaRPr sz="4000" dirty="0">
              <a:latin typeface="Arial Black"/>
              <a:cs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837944"/>
            <a:ext cx="12192000" cy="5020052"/>
          </a:xfrm>
          <a:custGeom>
            <a:avLst/>
            <a:gdLst/>
            <a:ahLst/>
            <a:cxnLst/>
            <a:rect l="l" t="t" r="r" b="b"/>
            <a:pathLst>
              <a:path w="12192000" h="5020052">
                <a:moveTo>
                  <a:pt x="12192000" y="5020052"/>
                </a:moveTo>
                <a:lnTo>
                  <a:pt x="12192000" y="0"/>
                </a:lnTo>
                <a:lnTo>
                  <a:pt x="0" y="0"/>
                </a:lnTo>
                <a:lnTo>
                  <a:pt x="0" y="5020052"/>
                </a:lnTo>
                <a:lnTo>
                  <a:pt x="12192000" y="50200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9200" y="152400"/>
            <a:ext cx="10363200" cy="64906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40</a:t>
            </a:fld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253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295400" y="152400"/>
            <a:ext cx="9220200" cy="64906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41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80744"/>
            <a:ext cx="12192000" cy="5477253"/>
          </a:xfrm>
          <a:custGeom>
            <a:avLst/>
            <a:gdLst/>
            <a:ahLst/>
            <a:cxnLst/>
            <a:rect l="l" t="t" r="r" b="b"/>
            <a:pathLst>
              <a:path w="12192000" h="5477253">
                <a:moveTo>
                  <a:pt x="12192000" y="5477253"/>
                </a:moveTo>
                <a:lnTo>
                  <a:pt x="12192000" y="0"/>
                </a:lnTo>
                <a:lnTo>
                  <a:pt x="0" y="0"/>
                </a:lnTo>
                <a:lnTo>
                  <a:pt x="0" y="5477253"/>
                </a:lnTo>
                <a:lnTo>
                  <a:pt x="12192000" y="54772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4400" b="1" dirty="0" smtClean="0">
                <a:solidFill>
                  <a:srgbClr val="7E7E7E"/>
                </a:solidFill>
                <a:latin typeface="Arial Black"/>
                <a:cs typeface="Arial Black"/>
              </a:rPr>
              <a:t>2- الأناقة</a:t>
            </a:r>
            <a:endParaRPr sz="44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43939" y="1295400"/>
            <a:ext cx="5046726" cy="54063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22135" y="3831335"/>
            <a:ext cx="2870454" cy="2870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422135" y="850391"/>
            <a:ext cx="2870454" cy="28948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68028" y="1645920"/>
            <a:ext cx="2644902" cy="45758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40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06652"/>
            <a:ext cx="12192000" cy="5451345"/>
          </a:xfrm>
          <a:custGeom>
            <a:avLst/>
            <a:gdLst/>
            <a:ahLst/>
            <a:cxnLst/>
            <a:rect l="l" t="t" r="r" b="b"/>
            <a:pathLst>
              <a:path w="12192000" h="5451345">
                <a:moveTo>
                  <a:pt x="12192000" y="5451345"/>
                </a:moveTo>
                <a:lnTo>
                  <a:pt x="12192000" y="0"/>
                </a:lnTo>
                <a:lnTo>
                  <a:pt x="0" y="0"/>
                </a:lnTo>
                <a:lnTo>
                  <a:pt x="0" y="5451345"/>
                </a:lnTo>
                <a:lnTo>
                  <a:pt x="12192000" y="545134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1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بأناقة... المخمل </a:t>
            </a:r>
            <a:r>
              <a:rPr lang="ar-LB" sz="3100" b="1" spc="-20" dirty="0" err="1" smtClean="0">
                <a:solidFill>
                  <a:srgbClr val="7E7E7E"/>
                </a:solidFill>
                <a:latin typeface="Arial Black"/>
                <a:cs typeface="Arial Black"/>
              </a:rPr>
              <a:t>والآرت</a:t>
            </a:r>
            <a:r>
              <a:rPr lang="ar-LB" sz="31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 </a:t>
            </a:r>
            <a:r>
              <a:rPr lang="ar-LB" sz="3100" b="1" spc="-20" dirty="0" err="1" smtClean="0">
                <a:solidFill>
                  <a:srgbClr val="7E7E7E"/>
                </a:solidFill>
                <a:latin typeface="Arial Black"/>
                <a:cs typeface="Arial Black"/>
              </a:rPr>
              <a:t>ديكو</a:t>
            </a:r>
            <a:endParaRPr sz="31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5920" y="1371600"/>
            <a:ext cx="6893559" cy="13855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يعيد هذا الاتجاه الأثاث بأشكال </a:t>
            </a:r>
            <a:r>
              <a:rPr lang="ar-LB" sz="2000" spc="-10" dirty="0" err="1" smtClean="0">
                <a:solidFill>
                  <a:srgbClr val="7E7E7E"/>
                </a:solidFill>
                <a:latin typeface="Arial"/>
                <a:cs typeface="Arial"/>
              </a:rPr>
              <a:t>الآرت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lang="ar-LB" sz="2000" spc="-10" dirty="0" err="1" smtClean="0">
                <a:solidFill>
                  <a:srgbClr val="7E7E7E"/>
                </a:solidFill>
                <a:latin typeface="Arial"/>
                <a:cs typeface="Arial"/>
              </a:rPr>
              <a:t>ديكو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 الزخرفية.</a:t>
            </a:r>
            <a:endParaRPr sz="2000" dirty="0">
              <a:latin typeface="Arial"/>
              <a:cs typeface="Arial"/>
            </a:endParaRPr>
          </a:p>
          <a:p>
            <a:pPr algn="r" rtl="1">
              <a:lnSpc>
                <a:spcPts val="1000"/>
              </a:lnSpc>
              <a:spcBef>
                <a:spcPts val="19"/>
              </a:spcBef>
              <a:buClr>
                <a:srgbClr val="7E7E7E"/>
              </a:buClr>
              <a:buFont typeface="Arial"/>
              <a:buChar char="▪"/>
            </a:pPr>
            <a:endParaRPr sz="1100" dirty="0"/>
          </a:p>
          <a:p>
            <a:pPr marL="241300" marR="12700" indent="-228600" algn="just" rtl="1">
              <a:lnSpc>
                <a:spcPts val="173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إن استخدام</a:t>
            </a:r>
            <a:r>
              <a:rPr lang="ar-LB" sz="2000" b="1" spc="-95" dirty="0" smtClean="0">
                <a:solidFill>
                  <a:srgbClr val="7E7E7E"/>
                </a:solidFill>
                <a:latin typeface="Arial"/>
                <a:cs typeface="Arial"/>
              </a:rPr>
              <a:t> المخمل</a:t>
            </a: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 بازدياد، </a:t>
            </a:r>
            <a:r>
              <a:rPr lang="ar-LB" sz="2000" spc="-95" dirty="0">
                <a:solidFill>
                  <a:srgbClr val="7E7E7E"/>
                </a:solidFill>
                <a:latin typeface="Arial"/>
                <a:cs typeface="Arial"/>
              </a:rPr>
              <a:t>وكذلك استخدام  مواد </a:t>
            </a: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فاخرة أخرى </a:t>
            </a:r>
            <a:r>
              <a:rPr lang="ar-LB" sz="2000" spc="-95" dirty="0">
                <a:solidFill>
                  <a:srgbClr val="7E7E7E"/>
                </a:solidFill>
                <a:latin typeface="Arial"/>
                <a:cs typeface="Arial"/>
              </a:rPr>
              <a:t>مثل </a:t>
            </a:r>
            <a:r>
              <a:rPr lang="ar-LB" sz="2000" b="1" spc="-95" dirty="0">
                <a:solidFill>
                  <a:srgbClr val="7E7E7E"/>
                </a:solidFill>
                <a:latin typeface="Arial"/>
                <a:cs typeface="Arial"/>
              </a:rPr>
              <a:t>الحرير</a:t>
            </a:r>
            <a:r>
              <a:rPr lang="ar-LB" sz="2000" spc="-9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lang="ar-LB" sz="2000" b="1" spc="-95" dirty="0">
                <a:solidFill>
                  <a:srgbClr val="7E7E7E"/>
                </a:solidFill>
                <a:latin typeface="Arial"/>
                <a:cs typeface="Arial"/>
              </a:rPr>
              <a:t>والنحاس</a:t>
            </a:r>
            <a:r>
              <a:rPr lang="ar-LB" sz="2000" spc="-9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lang="ar-LB" sz="2000" b="1" spc="-95" dirty="0" smtClean="0">
                <a:solidFill>
                  <a:srgbClr val="7E7E7E"/>
                </a:solidFill>
                <a:latin typeface="Arial"/>
                <a:cs typeface="Arial"/>
              </a:rPr>
              <a:t>والرخام</a:t>
            </a: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... المختلطة بشكل جميل لتفاصيل زخرفية رائعة.</a:t>
            </a:r>
            <a:endParaRPr sz="2000" b="1" dirty="0">
              <a:latin typeface="Arial"/>
              <a:cs typeface="Arial"/>
            </a:endParaRPr>
          </a:p>
          <a:p>
            <a:pPr algn="r" rtl="1">
              <a:lnSpc>
                <a:spcPts val="750"/>
              </a:lnSpc>
              <a:spcBef>
                <a:spcPts val="30"/>
              </a:spcBef>
              <a:buClr>
                <a:srgbClr val="7E7E7E"/>
              </a:buClr>
              <a:buFont typeface="Arial"/>
              <a:buChar char="▪"/>
            </a:pPr>
            <a:endParaRPr sz="700" dirty="0"/>
          </a:p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يستخدم </a:t>
            </a:r>
            <a:r>
              <a:rPr lang="ar-LB" sz="2000" spc="-95" dirty="0">
                <a:solidFill>
                  <a:srgbClr val="7E7E7E"/>
                </a:solidFill>
                <a:latin typeface="Arial"/>
                <a:cs typeface="Arial"/>
              </a:rPr>
              <a:t>المخمل </a:t>
            </a:r>
            <a:r>
              <a:rPr lang="ar-LB" sz="2000" spc="-95" dirty="0" smtClean="0">
                <a:solidFill>
                  <a:srgbClr val="7E7E7E"/>
                </a:solidFill>
                <a:latin typeface="Arial"/>
                <a:cs typeface="Arial"/>
              </a:rPr>
              <a:t>للأرائك والكراسي والوسائد والستائر.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5468" y="2993135"/>
            <a:ext cx="6916674" cy="37177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61504" y="1321307"/>
            <a:ext cx="4632197" cy="46321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43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65503"/>
            <a:ext cx="12192000" cy="5492496"/>
          </a:xfrm>
          <a:custGeom>
            <a:avLst/>
            <a:gdLst/>
            <a:ahLst/>
            <a:cxnLst/>
            <a:rect l="l" t="t" r="r" b="b"/>
            <a:pathLst>
              <a:path w="12192000" h="5492496">
                <a:moveTo>
                  <a:pt x="0" y="5492496"/>
                </a:moveTo>
                <a:lnTo>
                  <a:pt x="12192000" y="5492496"/>
                </a:lnTo>
                <a:lnTo>
                  <a:pt x="12192000" y="0"/>
                </a:lnTo>
                <a:lnTo>
                  <a:pt x="0" y="0"/>
                </a:lnTo>
                <a:lnTo>
                  <a:pt x="0" y="54924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47800" y="152399"/>
            <a:ext cx="7010400" cy="67055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44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828801" y="228600"/>
            <a:ext cx="8503156" cy="64076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45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1371600" y="152400"/>
            <a:ext cx="9915904" cy="64906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46</a:t>
            </a:fld>
            <a:endParaRPr sz="1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14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80744"/>
            <a:ext cx="12192000" cy="5477253"/>
          </a:xfrm>
          <a:custGeom>
            <a:avLst/>
            <a:gdLst/>
            <a:ahLst/>
            <a:cxnLst/>
            <a:rect l="l" t="t" r="r" b="b"/>
            <a:pathLst>
              <a:path w="12192000" h="5477253">
                <a:moveTo>
                  <a:pt x="12192000" y="5477253"/>
                </a:moveTo>
                <a:lnTo>
                  <a:pt x="12192000" y="0"/>
                </a:lnTo>
                <a:lnTo>
                  <a:pt x="0" y="0"/>
                </a:lnTo>
                <a:lnTo>
                  <a:pt x="0" y="5477253"/>
                </a:lnTo>
                <a:lnTo>
                  <a:pt x="12192000" y="54772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88694" y="336041"/>
            <a:ext cx="5848350" cy="6946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4400" b="1" dirty="0" smtClean="0">
                <a:solidFill>
                  <a:srgbClr val="7E7E7E"/>
                </a:solidFill>
                <a:latin typeface="Arial Black"/>
                <a:cs typeface="Arial Black"/>
              </a:rPr>
              <a:t>3- </a:t>
            </a:r>
            <a:r>
              <a:rPr lang="ar-KW" sz="4400" b="1" dirty="0" smtClean="0">
                <a:solidFill>
                  <a:srgbClr val="7E7E7E"/>
                </a:solidFill>
                <a:latin typeface="Arial Black"/>
                <a:cs typeface="Arial Black"/>
              </a:rPr>
              <a:t>تحويل</a:t>
            </a:r>
            <a:endParaRPr sz="44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418576" y="1037869"/>
            <a:ext cx="3569208" cy="46405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10600" y="1229867"/>
            <a:ext cx="3198876" cy="42702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51916" y="3115054"/>
            <a:ext cx="5775960" cy="37155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4331" y="1358646"/>
            <a:ext cx="7552690" cy="21755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يتم </a:t>
            </a:r>
            <a:r>
              <a:rPr lang="ar-LB" sz="2000" b="1" spc="-10" dirty="0">
                <a:solidFill>
                  <a:srgbClr val="7E7E7E"/>
                </a:solidFill>
                <a:latin typeface="Arial"/>
                <a:cs typeface="Arial"/>
              </a:rPr>
              <a:t>تحويل العناصر الطبيعية والمعادن والبلاستيك ...</a:t>
            </a:r>
            <a:endParaRPr sz="2000" b="1" dirty="0"/>
          </a:p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إن المصممين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مستعدون لإعطاء فرصة ثانية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للمواد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وجلب جيل جديد من المواد الواعية.</a:t>
            </a:r>
            <a:endParaRPr sz="2000" dirty="0"/>
          </a:p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إن المواد أصيلة وفريدة ومختلفة.</a:t>
            </a:r>
          </a:p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0665" algn="l"/>
              </a:tabLst>
            </a:pP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يعتمد هذا الاتجاه على تنوع حقيقي في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المنتجات،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على </a:t>
            </a:r>
            <a:r>
              <a:rPr lang="ar-LB" sz="2000" b="1" spc="-10" dirty="0">
                <a:solidFill>
                  <a:srgbClr val="7E7E7E"/>
                </a:solidFill>
                <a:latin typeface="Arial"/>
                <a:cs typeface="Arial"/>
              </a:rPr>
              <a:t>الأفكار الجديدة </a:t>
            </a:r>
            <a:r>
              <a:rPr lang="ar-LB" sz="2000" b="1" spc="-10" dirty="0" smtClean="0">
                <a:solidFill>
                  <a:srgbClr val="7E7E7E"/>
                </a:solidFill>
                <a:latin typeface="Arial"/>
                <a:cs typeface="Arial"/>
              </a:rPr>
              <a:t>لاستخدام نفايات </a:t>
            </a:r>
            <a:r>
              <a:rPr lang="ar-LB" sz="2000" b="1" spc="-10" dirty="0">
                <a:solidFill>
                  <a:srgbClr val="7E7E7E"/>
                </a:solidFill>
                <a:latin typeface="Arial"/>
                <a:cs typeface="Arial"/>
              </a:rPr>
              <a:t>المنسوجات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بطريقة فنية ومبتكرة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للكراسي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والوسائد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وتجهيزات 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الإضاءة </a:t>
            </a:r>
            <a:r>
              <a:rPr lang="ar-LB" sz="2000" spc="-10" dirty="0" smtClean="0">
                <a:solidFill>
                  <a:srgbClr val="7E7E7E"/>
                </a:solidFill>
                <a:latin typeface="Arial"/>
                <a:cs typeface="Arial"/>
              </a:rPr>
              <a:t>والمزهريات</a:t>
            </a:r>
            <a:r>
              <a:rPr lang="ar-LB" sz="2000" spc="-10" dirty="0">
                <a:solidFill>
                  <a:srgbClr val="7E7E7E"/>
                </a:solidFill>
                <a:latin typeface="Arial"/>
                <a:cs typeface="Arial"/>
              </a:rPr>
              <a:t>.</a:t>
            </a:r>
            <a:endParaRPr lang="ar-LB" sz="2000" spc="-10" dirty="0" smtClean="0">
              <a:solidFill>
                <a:srgbClr val="7E7E7E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47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65503"/>
            <a:ext cx="12192000" cy="5492496"/>
          </a:xfrm>
          <a:custGeom>
            <a:avLst/>
            <a:gdLst/>
            <a:ahLst/>
            <a:cxnLst/>
            <a:rect l="l" t="t" r="r" b="b"/>
            <a:pathLst>
              <a:path w="12192000" h="5492496">
                <a:moveTo>
                  <a:pt x="0" y="5492496"/>
                </a:moveTo>
                <a:lnTo>
                  <a:pt x="12192000" y="5492496"/>
                </a:lnTo>
                <a:lnTo>
                  <a:pt x="12192000" y="0"/>
                </a:lnTo>
                <a:lnTo>
                  <a:pt x="0" y="0"/>
                </a:lnTo>
                <a:lnTo>
                  <a:pt x="0" y="54924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14347" y="230504"/>
            <a:ext cx="10320655" cy="9188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1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بوعي... </a:t>
            </a:r>
            <a:r>
              <a:rPr lang="ar-LB" sz="3100" b="1" spc="-20" dirty="0">
                <a:solidFill>
                  <a:srgbClr val="7E7E7E"/>
                </a:solidFill>
                <a:latin typeface="Arial Black"/>
                <a:cs typeface="Arial Black"/>
              </a:rPr>
              <a:t>أكثر صداقة للبيئة وعصرية </a:t>
            </a:r>
            <a:r>
              <a:rPr lang="ar-LB" sz="3100" b="1" spc="-20" dirty="0" smtClean="0">
                <a:solidFill>
                  <a:srgbClr val="7E7E7E"/>
                </a:solidFill>
                <a:latin typeface="Arial Black"/>
                <a:cs typeface="Arial Black"/>
              </a:rPr>
              <a:t>من أي وقت مضى</a:t>
            </a:r>
            <a:endParaRPr sz="31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88263" y="1735835"/>
            <a:ext cx="6479286" cy="43883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554468" y="1069847"/>
            <a:ext cx="3507485" cy="50543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48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65503"/>
            <a:ext cx="12192000" cy="5492496"/>
          </a:xfrm>
          <a:custGeom>
            <a:avLst/>
            <a:gdLst/>
            <a:ahLst/>
            <a:cxnLst/>
            <a:rect l="l" t="t" r="r" b="b"/>
            <a:pathLst>
              <a:path w="12192000" h="5492496">
                <a:moveTo>
                  <a:pt x="0" y="5492496"/>
                </a:moveTo>
                <a:lnTo>
                  <a:pt x="12192000" y="5492496"/>
                </a:lnTo>
                <a:lnTo>
                  <a:pt x="12192000" y="0"/>
                </a:lnTo>
                <a:lnTo>
                  <a:pt x="0" y="0"/>
                </a:lnTo>
                <a:lnTo>
                  <a:pt x="0" y="54924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14347" y="230504"/>
            <a:ext cx="10320655" cy="9188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3100" b="1" spc="-20" dirty="0">
                <a:solidFill>
                  <a:srgbClr val="7E7E7E"/>
                </a:solidFill>
                <a:latin typeface="Arial Black"/>
                <a:cs typeface="Arial Black"/>
              </a:rPr>
              <a:t>بوعي... أكثر صداقة للبيئة وعصرية من أي وقت مضى</a:t>
            </a:r>
          </a:p>
        </p:txBody>
      </p:sp>
      <p:sp>
        <p:nvSpPr>
          <p:cNvPr id="4" name="object 4"/>
          <p:cNvSpPr/>
          <p:nvPr/>
        </p:nvSpPr>
        <p:spPr>
          <a:xfrm>
            <a:off x="6019800" y="2302764"/>
            <a:ext cx="6033515" cy="41269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211823" y="2494788"/>
            <a:ext cx="5663183" cy="37566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13943" y="1370075"/>
            <a:ext cx="5570220" cy="42382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5968" y="1562100"/>
            <a:ext cx="5199887" cy="38679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49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381000" y="381000"/>
            <a:ext cx="2209800" cy="6080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6000" y="2362200"/>
            <a:ext cx="5832349" cy="42961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36747" y="124685"/>
            <a:ext cx="4911853" cy="39139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7885" y="2410714"/>
            <a:ext cx="8865235" cy="12268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ts val="4790"/>
              </a:lnSpc>
            </a:pPr>
            <a:r>
              <a:rPr lang="ar-LB" sz="4200" b="1" dirty="0">
                <a:solidFill>
                  <a:srgbClr val="007987"/>
                </a:solidFill>
                <a:latin typeface="Arial Black"/>
                <a:cs typeface="Arial Black"/>
              </a:rPr>
              <a:t>كيفية تأثير الاتجاهات العالمية على ساحة الأثاث والتصميم اللبنانية</a:t>
            </a: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42310" y="3563111"/>
            <a:ext cx="8183245" cy="1771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 dirty="0"/>
          </a:p>
          <a:p>
            <a:pPr algn="r" rtl="1">
              <a:lnSpc>
                <a:spcPts val="1400"/>
              </a:lnSpc>
              <a:spcBef>
                <a:spcPts val="62"/>
              </a:spcBef>
            </a:pPr>
            <a:endParaRPr sz="1400" dirty="0"/>
          </a:p>
          <a:p>
            <a:pPr marL="685800" indent="-474345" algn="r" rtl="1">
              <a:lnSpc>
                <a:spcPct val="100000"/>
              </a:lnSpc>
              <a:buClr>
                <a:srgbClr val="7E7E7E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صالات العرض</a:t>
            </a:r>
            <a:endParaRPr sz="2800" dirty="0">
              <a:latin typeface="Arial Black"/>
              <a:cs typeface="Arial Black"/>
            </a:endParaRPr>
          </a:p>
          <a:p>
            <a:pPr marL="685800" indent="-474345" algn="r" rtl="1">
              <a:lnSpc>
                <a:spcPts val="3025"/>
              </a:lnSpc>
              <a:buClr>
                <a:srgbClr val="7E7E7E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المصممون</a:t>
            </a:r>
            <a:endParaRPr sz="28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50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7885" y="2410714"/>
            <a:ext cx="8865235" cy="12268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ts val="4790"/>
              </a:lnSpc>
            </a:pPr>
            <a:r>
              <a:rPr lang="ar-LB" sz="4200" b="1" dirty="0">
                <a:solidFill>
                  <a:srgbClr val="007987"/>
                </a:solidFill>
                <a:latin typeface="Arial Black"/>
                <a:cs typeface="Arial Black"/>
              </a:rPr>
              <a:t>كيفية تأثير الاتجاهات العالمية على ساحة الأثاث والتصميم اللبنانية</a:t>
            </a: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42310" y="3563111"/>
            <a:ext cx="8183245" cy="1771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400"/>
              </a:lnSpc>
              <a:spcBef>
                <a:spcPts val="62"/>
              </a:spcBef>
            </a:pPr>
            <a:endParaRPr sz="1400" dirty="0"/>
          </a:p>
          <a:p>
            <a:pPr marL="685800" indent="-474345" algn="r" rtl="1">
              <a:lnSpc>
                <a:spcPct val="100000"/>
              </a:lnSpc>
              <a:buClr>
                <a:srgbClr val="7E7E7E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صالات العرض</a:t>
            </a:r>
            <a:endParaRPr sz="2800" dirty="0">
              <a:latin typeface="Arial Black"/>
              <a:cs typeface="Arial Black"/>
            </a:endParaRPr>
          </a:p>
          <a:p>
            <a:pPr marL="685800" indent="-474345" algn="r" rtl="1">
              <a:lnSpc>
                <a:spcPts val="3025"/>
              </a:lnSpc>
              <a:buClr>
                <a:srgbClr val="7E7E7E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E7E6E6"/>
                </a:solidFill>
                <a:latin typeface="Arial Black"/>
                <a:cs typeface="Arial Black"/>
              </a:rPr>
              <a:t>المصممون</a:t>
            </a:r>
            <a:endParaRPr sz="28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51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8"/>
          </a:xfrm>
          <a:custGeom>
            <a:avLst/>
            <a:gdLst/>
            <a:ahLst/>
            <a:cxnLst/>
            <a:rect l="l" t="t" r="r" b="b"/>
            <a:pathLst>
              <a:path w="12192000" h="6857998">
                <a:moveTo>
                  <a:pt x="12192000" y="6857998"/>
                </a:moveTo>
                <a:lnTo>
                  <a:pt x="12192000" y="0"/>
                </a:ln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60620" y="3575303"/>
            <a:ext cx="7011161" cy="28110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27047" y="208788"/>
            <a:ext cx="5987033" cy="40591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00600" y="3066288"/>
            <a:ext cx="2473452" cy="2474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95671" y="3261359"/>
            <a:ext cx="1903476" cy="1905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3672" y="3535682"/>
            <a:ext cx="3704082" cy="32941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834883" y="1790700"/>
            <a:ext cx="3934968" cy="800100"/>
          </a:xfrm>
          <a:custGeom>
            <a:avLst/>
            <a:gdLst/>
            <a:ahLst/>
            <a:cxnLst/>
            <a:rect l="l" t="t" r="r" b="b"/>
            <a:pathLst>
              <a:path w="3934968" h="629412">
                <a:moveTo>
                  <a:pt x="3830066" y="0"/>
                </a:moveTo>
                <a:lnTo>
                  <a:pt x="94886" y="472"/>
                </a:lnTo>
                <a:lnTo>
                  <a:pt x="54532" y="12872"/>
                </a:lnTo>
                <a:lnTo>
                  <a:pt x="22998" y="39369"/>
                </a:lnTo>
                <a:lnTo>
                  <a:pt x="3951" y="76297"/>
                </a:lnTo>
                <a:lnTo>
                  <a:pt x="0" y="104901"/>
                </a:lnTo>
                <a:lnTo>
                  <a:pt x="472" y="534525"/>
                </a:lnTo>
                <a:lnTo>
                  <a:pt x="12872" y="574879"/>
                </a:lnTo>
                <a:lnTo>
                  <a:pt x="39369" y="606413"/>
                </a:lnTo>
                <a:lnTo>
                  <a:pt x="76297" y="625460"/>
                </a:lnTo>
                <a:lnTo>
                  <a:pt x="104901" y="629412"/>
                </a:lnTo>
                <a:lnTo>
                  <a:pt x="3840081" y="628939"/>
                </a:lnTo>
                <a:lnTo>
                  <a:pt x="3880435" y="616539"/>
                </a:lnTo>
                <a:lnTo>
                  <a:pt x="3911969" y="590042"/>
                </a:lnTo>
                <a:lnTo>
                  <a:pt x="3931016" y="553114"/>
                </a:lnTo>
                <a:lnTo>
                  <a:pt x="3934968" y="524510"/>
                </a:lnTo>
                <a:lnTo>
                  <a:pt x="3934495" y="94886"/>
                </a:lnTo>
                <a:lnTo>
                  <a:pt x="3922095" y="54532"/>
                </a:lnTo>
                <a:lnTo>
                  <a:pt x="3895598" y="22998"/>
                </a:lnTo>
                <a:lnTo>
                  <a:pt x="3858670" y="3951"/>
                </a:lnTo>
                <a:lnTo>
                  <a:pt x="3830066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738996" y="1982215"/>
            <a:ext cx="2125980" cy="251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ct val="100000"/>
              </a:lnSpc>
            </a:pPr>
            <a:r>
              <a:rPr lang="ar-LB" sz="28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الألوان والأقمشة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43232" cy="6857998"/>
          </a:xfrm>
          <a:custGeom>
            <a:avLst/>
            <a:gdLst/>
            <a:ahLst/>
            <a:cxnLst/>
            <a:rect l="l" t="t" r="r" b="b"/>
            <a:pathLst>
              <a:path w="12143232" h="6857998">
                <a:moveTo>
                  <a:pt x="12143232" y="6857998"/>
                </a:moveTo>
                <a:lnTo>
                  <a:pt x="12143232" y="0"/>
                </a:lnTo>
                <a:lnTo>
                  <a:pt x="0" y="0"/>
                </a:lnTo>
                <a:lnTo>
                  <a:pt x="0" y="6857998"/>
                </a:lnTo>
                <a:lnTo>
                  <a:pt x="12143232" y="6857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38327" y="3724658"/>
            <a:ext cx="6416802" cy="30700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40880" y="3813047"/>
            <a:ext cx="4999482" cy="28460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92367" y="355091"/>
            <a:ext cx="3283458" cy="33215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26652" y="2162554"/>
            <a:ext cx="2944368" cy="656845"/>
          </a:xfrm>
          <a:custGeom>
            <a:avLst/>
            <a:gdLst/>
            <a:ahLst/>
            <a:cxnLst/>
            <a:rect l="l" t="t" r="r" b="b"/>
            <a:pathLst>
              <a:path w="2944368" h="515112">
                <a:moveTo>
                  <a:pt x="2858516" y="0"/>
                </a:moveTo>
                <a:lnTo>
                  <a:pt x="77623" y="390"/>
                </a:lnTo>
                <a:lnTo>
                  <a:pt x="38157" y="14480"/>
                </a:lnTo>
                <a:lnTo>
                  <a:pt x="10453" y="44796"/>
                </a:lnTo>
                <a:lnTo>
                  <a:pt x="0" y="85852"/>
                </a:lnTo>
                <a:lnTo>
                  <a:pt x="390" y="437488"/>
                </a:lnTo>
                <a:lnTo>
                  <a:pt x="14480" y="476954"/>
                </a:lnTo>
                <a:lnTo>
                  <a:pt x="44796" y="504658"/>
                </a:lnTo>
                <a:lnTo>
                  <a:pt x="85851" y="515112"/>
                </a:lnTo>
                <a:lnTo>
                  <a:pt x="2866744" y="514721"/>
                </a:lnTo>
                <a:lnTo>
                  <a:pt x="2906210" y="500631"/>
                </a:lnTo>
                <a:lnTo>
                  <a:pt x="2933914" y="470315"/>
                </a:lnTo>
                <a:lnTo>
                  <a:pt x="2944368" y="429260"/>
                </a:lnTo>
                <a:lnTo>
                  <a:pt x="2943977" y="77623"/>
                </a:lnTo>
                <a:lnTo>
                  <a:pt x="2929887" y="38157"/>
                </a:lnTo>
                <a:lnTo>
                  <a:pt x="2899571" y="10453"/>
                </a:lnTo>
                <a:lnTo>
                  <a:pt x="2858516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320910" y="2297048"/>
            <a:ext cx="2357120" cy="251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ct val="100000"/>
              </a:lnSpc>
            </a:pPr>
            <a:r>
              <a:rPr lang="ar-LB" sz="2800" b="1" spc="-20" dirty="0" smtClean="0">
                <a:solidFill>
                  <a:srgbClr val="FFFFFF"/>
                </a:solidFill>
                <a:latin typeface="Verdana"/>
                <a:cs typeface="Verdana"/>
              </a:rPr>
              <a:t>الألوان والمواد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7639" y="594359"/>
            <a:ext cx="5525262" cy="29436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43232" cy="6857998"/>
          </a:xfrm>
          <a:custGeom>
            <a:avLst/>
            <a:gdLst/>
            <a:ahLst/>
            <a:cxnLst/>
            <a:rect l="l" t="t" r="r" b="b"/>
            <a:pathLst>
              <a:path w="12143232" h="6857998">
                <a:moveTo>
                  <a:pt x="12143232" y="6857998"/>
                </a:moveTo>
                <a:lnTo>
                  <a:pt x="12143232" y="0"/>
                </a:lnTo>
                <a:lnTo>
                  <a:pt x="0" y="0"/>
                </a:lnTo>
                <a:lnTo>
                  <a:pt x="0" y="6857998"/>
                </a:lnTo>
                <a:lnTo>
                  <a:pt x="12143232" y="6857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85928"/>
            <a:ext cx="7016496" cy="36073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1063" y="381000"/>
            <a:ext cx="6510528" cy="30373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3295" y="6490718"/>
            <a:ext cx="5645658" cy="3672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8536" y="3799332"/>
            <a:ext cx="5617464" cy="2702052"/>
          </a:xfrm>
          <a:custGeom>
            <a:avLst/>
            <a:gdLst/>
            <a:ahLst/>
            <a:cxnLst/>
            <a:rect l="l" t="t" r="r" b="b"/>
            <a:pathLst>
              <a:path w="5617464" h="2702052">
                <a:moveTo>
                  <a:pt x="5385308" y="0"/>
                </a:moveTo>
                <a:lnTo>
                  <a:pt x="232206" y="0"/>
                </a:lnTo>
                <a:lnTo>
                  <a:pt x="213162" y="770"/>
                </a:lnTo>
                <a:lnTo>
                  <a:pt x="158811" y="11842"/>
                </a:lnTo>
                <a:lnTo>
                  <a:pt x="109890" y="34799"/>
                </a:lnTo>
                <a:lnTo>
                  <a:pt x="68011" y="68024"/>
                </a:lnTo>
                <a:lnTo>
                  <a:pt x="34789" y="109898"/>
                </a:lnTo>
                <a:lnTo>
                  <a:pt x="11838" y="158804"/>
                </a:lnTo>
                <a:lnTo>
                  <a:pt x="769" y="213125"/>
                </a:lnTo>
                <a:lnTo>
                  <a:pt x="0" y="232156"/>
                </a:lnTo>
                <a:lnTo>
                  <a:pt x="0" y="2469845"/>
                </a:lnTo>
                <a:lnTo>
                  <a:pt x="6748" y="2525647"/>
                </a:lnTo>
                <a:lnTo>
                  <a:pt x="25918" y="2576557"/>
                </a:lnTo>
                <a:lnTo>
                  <a:pt x="55896" y="2620963"/>
                </a:lnTo>
                <a:lnTo>
                  <a:pt x="95068" y="2657249"/>
                </a:lnTo>
                <a:lnTo>
                  <a:pt x="141821" y="2683804"/>
                </a:lnTo>
                <a:lnTo>
                  <a:pt x="194541" y="2699012"/>
                </a:lnTo>
                <a:lnTo>
                  <a:pt x="232206" y="2702052"/>
                </a:lnTo>
                <a:lnTo>
                  <a:pt x="5385308" y="2702052"/>
                </a:lnTo>
                <a:lnTo>
                  <a:pt x="5441073" y="2695303"/>
                </a:lnTo>
                <a:lnTo>
                  <a:pt x="5491964" y="2676133"/>
                </a:lnTo>
                <a:lnTo>
                  <a:pt x="5536362" y="2646155"/>
                </a:lnTo>
                <a:lnTo>
                  <a:pt x="5572650" y="2606983"/>
                </a:lnTo>
                <a:lnTo>
                  <a:pt x="5599209" y="2560230"/>
                </a:lnTo>
                <a:lnTo>
                  <a:pt x="5614423" y="2507510"/>
                </a:lnTo>
                <a:lnTo>
                  <a:pt x="5617464" y="2469845"/>
                </a:lnTo>
                <a:lnTo>
                  <a:pt x="5617464" y="232156"/>
                </a:lnTo>
                <a:lnTo>
                  <a:pt x="5610712" y="176390"/>
                </a:lnTo>
                <a:lnTo>
                  <a:pt x="5591537" y="125499"/>
                </a:lnTo>
                <a:lnTo>
                  <a:pt x="5561555" y="81101"/>
                </a:lnTo>
                <a:lnTo>
                  <a:pt x="5522384" y="44813"/>
                </a:lnTo>
                <a:lnTo>
                  <a:pt x="5475642" y="18254"/>
                </a:lnTo>
                <a:lnTo>
                  <a:pt x="5422947" y="3040"/>
                </a:lnTo>
                <a:lnTo>
                  <a:pt x="5385308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8536" y="3799332"/>
            <a:ext cx="5617464" cy="27020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329171" y="5536691"/>
            <a:ext cx="5496306" cy="13213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44411" y="2912364"/>
            <a:ext cx="5468112" cy="2634996"/>
          </a:xfrm>
          <a:custGeom>
            <a:avLst/>
            <a:gdLst/>
            <a:ahLst/>
            <a:cxnLst/>
            <a:rect l="l" t="t" r="r" b="b"/>
            <a:pathLst>
              <a:path w="5468111" h="2634996">
                <a:moveTo>
                  <a:pt x="5241670" y="0"/>
                </a:moveTo>
                <a:lnTo>
                  <a:pt x="226440" y="0"/>
                </a:lnTo>
                <a:lnTo>
                  <a:pt x="207864" y="750"/>
                </a:lnTo>
                <a:lnTo>
                  <a:pt x="154854" y="11540"/>
                </a:lnTo>
                <a:lnTo>
                  <a:pt x="107145" y="33917"/>
                </a:lnTo>
                <a:lnTo>
                  <a:pt x="66309" y="66309"/>
                </a:lnTo>
                <a:lnTo>
                  <a:pt x="33917" y="107145"/>
                </a:lnTo>
                <a:lnTo>
                  <a:pt x="11540" y="154854"/>
                </a:lnTo>
                <a:lnTo>
                  <a:pt x="750" y="207864"/>
                </a:lnTo>
                <a:lnTo>
                  <a:pt x="0" y="226440"/>
                </a:lnTo>
                <a:lnTo>
                  <a:pt x="0" y="2408555"/>
                </a:lnTo>
                <a:lnTo>
                  <a:pt x="6578" y="2462982"/>
                </a:lnTo>
                <a:lnTo>
                  <a:pt x="25268" y="2512633"/>
                </a:lnTo>
                <a:lnTo>
                  <a:pt x="54496" y="2555934"/>
                </a:lnTo>
                <a:lnTo>
                  <a:pt x="92692" y="2591316"/>
                </a:lnTo>
                <a:lnTo>
                  <a:pt x="138285" y="2617206"/>
                </a:lnTo>
                <a:lnTo>
                  <a:pt x="189702" y="2632033"/>
                </a:lnTo>
                <a:lnTo>
                  <a:pt x="226440" y="2634996"/>
                </a:lnTo>
                <a:lnTo>
                  <a:pt x="5241670" y="2634996"/>
                </a:lnTo>
                <a:lnTo>
                  <a:pt x="5296098" y="2628417"/>
                </a:lnTo>
                <a:lnTo>
                  <a:pt x="5345749" y="2609727"/>
                </a:lnTo>
                <a:lnTo>
                  <a:pt x="5389050" y="2580499"/>
                </a:lnTo>
                <a:lnTo>
                  <a:pt x="5424432" y="2542303"/>
                </a:lnTo>
                <a:lnTo>
                  <a:pt x="5450322" y="2496710"/>
                </a:lnTo>
                <a:lnTo>
                  <a:pt x="5465149" y="2445293"/>
                </a:lnTo>
                <a:lnTo>
                  <a:pt x="5468112" y="2408555"/>
                </a:lnTo>
                <a:lnTo>
                  <a:pt x="5468112" y="226440"/>
                </a:lnTo>
                <a:lnTo>
                  <a:pt x="5461533" y="172013"/>
                </a:lnTo>
                <a:lnTo>
                  <a:pt x="5442843" y="122362"/>
                </a:lnTo>
                <a:lnTo>
                  <a:pt x="5413615" y="79061"/>
                </a:lnTo>
                <a:lnTo>
                  <a:pt x="5375419" y="43679"/>
                </a:lnTo>
                <a:lnTo>
                  <a:pt x="5329826" y="17789"/>
                </a:lnTo>
                <a:lnTo>
                  <a:pt x="5278409" y="2962"/>
                </a:lnTo>
                <a:lnTo>
                  <a:pt x="5241670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44411" y="2912364"/>
            <a:ext cx="5468112" cy="2634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35011" y="381000"/>
            <a:ext cx="3023616" cy="8915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28695" y="1657074"/>
            <a:ext cx="3396996" cy="879350"/>
          </a:xfrm>
          <a:custGeom>
            <a:avLst/>
            <a:gdLst/>
            <a:ahLst/>
            <a:cxnLst/>
            <a:rect l="l" t="t" r="r" b="b"/>
            <a:pathLst>
              <a:path w="3396996" h="629412">
                <a:moveTo>
                  <a:pt x="3292094" y="0"/>
                </a:moveTo>
                <a:lnTo>
                  <a:pt x="94886" y="472"/>
                </a:lnTo>
                <a:lnTo>
                  <a:pt x="54532" y="12872"/>
                </a:lnTo>
                <a:lnTo>
                  <a:pt x="22998" y="39369"/>
                </a:lnTo>
                <a:lnTo>
                  <a:pt x="3951" y="76297"/>
                </a:lnTo>
                <a:lnTo>
                  <a:pt x="0" y="104901"/>
                </a:lnTo>
                <a:lnTo>
                  <a:pt x="472" y="534525"/>
                </a:lnTo>
                <a:lnTo>
                  <a:pt x="12872" y="574879"/>
                </a:lnTo>
                <a:lnTo>
                  <a:pt x="39369" y="606413"/>
                </a:lnTo>
                <a:lnTo>
                  <a:pt x="76297" y="625460"/>
                </a:lnTo>
                <a:lnTo>
                  <a:pt x="104902" y="629412"/>
                </a:lnTo>
                <a:lnTo>
                  <a:pt x="3302109" y="628939"/>
                </a:lnTo>
                <a:lnTo>
                  <a:pt x="3342463" y="616539"/>
                </a:lnTo>
                <a:lnTo>
                  <a:pt x="3373997" y="590042"/>
                </a:lnTo>
                <a:lnTo>
                  <a:pt x="3393044" y="553114"/>
                </a:lnTo>
                <a:lnTo>
                  <a:pt x="3396996" y="524510"/>
                </a:lnTo>
                <a:lnTo>
                  <a:pt x="3396523" y="94886"/>
                </a:lnTo>
                <a:lnTo>
                  <a:pt x="3384123" y="54532"/>
                </a:lnTo>
                <a:lnTo>
                  <a:pt x="3357626" y="22998"/>
                </a:lnTo>
                <a:lnTo>
                  <a:pt x="3320698" y="3951"/>
                </a:lnTo>
                <a:lnTo>
                  <a:pt x="329209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7335011" y="1857502"/>
            <a:ext cx="3220847" cy="8094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398780" algn="ctr">
              <a:lnSpc>
                <a:spcPct val="100000"/>
              </a:lnSpc>
            </a:pPr>
            <a:r>
              <a:rPr lang="ar-LB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الألوان العصرية 2018</a:t>
            </a:r>
            <a:endParaRPr lang="ar-LB" b="1" spc="-15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12700" marR="12700" indent="398780" algn="ctr">
              <a:lnSpc>
                <a:spcPct val="100000"/>
              </a:lnSpc>
            </a:pPr>
            <a:r>
              <a:rPr lang="ar-LB" b="1" spc="-10" dirty="0" smtClean="0">
                <a:solidFill>
                  <a:srgbClr val="FFFFFF"/>
                </a:solidFill>
                <a:latin typeface="Verdana"/>
                <a:cs typeface="Verdana"/>
              </a:rPr>
              <a:t>المعروضة على موقعهم الالكتروني</a:t>
            </a:r>
            <a:endParaRPr dirty="0">
              <a:latin typeface="Verdana"/>
              <a:cs typeface="Verdan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54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191"/>
            <a:ext cx="12091416" cy="6845805"/>
          </a:xfrm>
          <a:custGeom>
            <a:avLst/>
            <a:gdLst/>
            <a:ahLst/>
            <a:cxnLst/>
            <a:rect l="l" t="t" r="r" b="b"/>
            <a:pathLst>
              <a:path w="12091416" h="6845805">
                <a:moveTo>
                  <a:pt x="12091416" y="6845805"/>
                </a:moveTo>
                <a:lnTo>
                  <a:pt x="12091416" y="0"/>
                </a:lnTo>
                <a:lnTo>
                  <a:pt x="0" y="0"/>
                </a:lnTo>
                <a:lnTo>
                  <a:pt x="0" y="6845805"/>
                </a:lnTo>
                <a:lnTo>
                  <a:pt x="12091416" y="6845805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15284" y="3674365"/>
            <a:ext cx="4435602" cy="31813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012435" y="367284"/>
            <a:ext cx="3242310" cy="32423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16695" y="3427476"/>
            <a:ext cx="3233166" cy="32590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0395" y="248411"/>
            <a:ext cx="4060698" cy="36751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88707" y="2912364"/>
            <a:ext cx="3023616" cy="8915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395" y="4678679"/>
            <a:ext cx="2763013" cy="629411"/>
          </a:xfrm>
          <a:custGeom>
            <a:avLst/>
            <a:gdLst/>
            <a:ahLst/>
            <a:cxnLst/>
            <a:rect l="l" t="t" r="r" b="b"/>
            <a:pathLst>
              <a:path w="2350008" h="629412">
                <a:moveTo>
                  <a:pt x="2245106" y="0"/>
                </a:moveTo>
                <a:lnTo>
                  <a:pt x="94882" y="472"/>
                </a:lnTo>
                <a:lnTo>
                  <a:pt x="54520" y="12872"/>
                </a:lnTo>
                <a:lnTo>
                  <a:pt x="22990" y="39369"/>
                </a:lnTo>
                <a:lnTo>
                  <a:pt x="3949" y="76297"/>
                </a:lnTo>
                <a:lnTo>
                  <a:pt x="0" y="104902"/>
                </a:lnTo>
                <a:lnTo>
                  <a:pt x="472" y="534525"/>
                </a:lnTo>
                <a:lnTo>
                  <a:pt x="12867" y="574879"/>
                </a:lnTo>
                <a:lnTo>
                  <a:pt x="39358" y="606413"/>
                </a:lnTo>
                <a:lnTo>
                  <a:pt x="76288" y="625460"/>
                </a:lnTo>
                <a:lnTo>
                  <a:pt x="104901" y="629412"/>
                </a:lnTo>
                <a:lnTo>
                  <a:pt x="2255121" y="628939"/>
                </a:lnTo>
                <a:lnTo>
                  <a:pt x="2295475" y="616539"/>
                </a:lnTo>
                <a:lnTo>
                  <a:pt x="2327009" y="590042"/>
                </a:lnTo>
                <a:lnTo>
                  <a:pt x="2346056" y="553114"/>
                </a:lnTo>
                <a:lnTo>
                  <a:pt x="2350008" y="524510"/>
                </a:lnTo>
                <a:lnTo>
                  <a:pt x="2349535" y="94886"/>
                </a:lnTo>
                <a:lnTo>
                  <a:pt x="2337135" y="54532"/>
                </a:lnTo>
                <a:lnTo>
                  <a:pt x="2310638" y="22998"/>
                </a:lnTo>
                <a:lnTo>
                  <a:pt x="2273710" y="3951"/>
                </a:lnTo>
                <a:lnTo>
                  <a:pt x="2245106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28600" y="4749165"/>
            <a:ext cx="2743200" cy="4953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675640" marR="12700" indent="-663575" algn="ctr">
              <a:lnSpc>
                <a:spcPct val="100000"/>
              </a:lnSpc>
            </a:pPr>
            <a:r>
              <a:rPr lang="ar-LB" sz="24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الألوان والقماش المخملي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55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43232" cy="6857998"/>
          </a:xfrm>
          <a:custGeom>
            <a:avLst/>
            <a:gdLst/>
            <a:ahLst/>
            <a:cxnLst/>
            <a:rect l="l" t="t" r="r" b="b"/>
            <a:pathLst>
              <a:path w="12143232" h="6857998">
                <a:moveTo>
                  <a:pt x="12143232" y="6857998"/>
                </a:moveTo>
                <a:lnTo>
                  <a:pt x="12143232" y="0"/>
                </a:lnTo>
                <a:lnTo>
                  <a:pt x="0" y="0"/>
                </a:lnTo>
                <a:lnTo>
                  <a:pt x="0" y="6857998"/>
                </a:lnTo>
                <a:lnTo>
                  <a:pt x="12143232" y="6857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795516" y="3814573"/>
            <a:ext cx="4883658" cy="3025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6971" y="2819401"/>
            <a:ext cx="5414010" cy="39296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37104" y="143255"/>
            <a:ext cx="3844290" cy="405155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33716" y="143255"/>
            <a:ext cx="4060698" cy="38762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00" y="1065274"/>
            <a:ext cx="1524000" cy="1220726"/>
          </a:xfrm>
          <a:custGeom>
            <a:avLst/>
            <a:gdLst/>
            <a:ahLst/>
            <a:cxnLst/>
            <a:rect l="l" t="t" r="r" b="b"/>
            <a:pathLst>
              <a:path w="2350008" h="629412">
                <a:moveTo>
                  <a:pt x="2245106" y="0"/>
                </a:moveTo>
                <a:lnTo>
                  <a:pt x="94882" y="472"/>
                </a:lnTo>
                <a:lnTo>
                  <a:pt x="54520" y="12872"/>
                </a:lnTo>
                <a:lnTo>
                  <a:pt x="22990" y="39369"/>
                </a:lnTo>
                <a:lnTo>
                  <a:pt x="3949" y="76297"/>
                </a:lnTo>
                <a:lnTo>
                  <a:pt x="0" y="104901"/>
                </a:lnTo>
                <a:lnTo>
                  <a:pt x="472" y="534525"/>
                </a:lnTo>
                <a:lnTo>
                  <a:pt x="12867" y="574879"/>
                </a:lnTo>
                <a:lnTo>
                  <a:pt x="39358" y="606413"/>
                </a:lnTo>
                <a:lnTo>
                  <a:pt x="76288" y="625460"/>
                </a:lnTo>
                <a:lnTo>
                  <a:pt x="104902" y="629412"/>
                </a:lnTo>
                <a:lnTo>
                  <a:pt x="2255121" y="628939"/>
                </a:lnTo>
                <a:lnTo>
                  <a:pt x="2295475" y="616539"/>
                </a:lnTo>
                <a:lnTo>
                  <a:pt x="2327009" y="590042"/>
                </a:lnTo>
                <a:lnTo>
                  <a:pt x="2346056" y="553114"/>
                </a:lnTo>
                <a:lnTo>
                  <a:pt x="2350008" y="524510"/>
                </a:lnTo>
                <a:lnTo>
                  <a:pt x="2349535" y="94886"/>
                </a:lnTo>
                <a:lnTo>
                  <a:pt x="2337135" y="54532"/>
                </a:lnTo>
                <a:lnTo>
                  <a:pt x="2310638" y="22998"/>
                </a:lnTo>
                <a:lnTo>
                  <a:pt x="2273710" y="3951"/>
                </a:lnTo>
                <a:lnTo>
                  <a:pt x="2245106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09689" y="1238249"/>
            <a:ext cx="1219022" cy="24307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ct val="100000"/>
              </a:lnSpc>
            </a:pPr>
            <a:r>
              <a:rPr lang="ar-LB" sz="24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الخيزران الهندي</a:t>
            </a:r>
            <a:endParaRPr sz="14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56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133350"/>
            <a:ext cx="6838950" cy="670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86650" y="266700"/>
            <a:ext cx="4095750" cy="40576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57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5" name="object 6"/>
          <p:cNvSpPr/>
          <p:nvPr/>
        </p:nvSpPr>
        <p:spPr>
          <a:xfrm>
            <a:off x="3489579" y="2923794"/>
            <a:ext cx="4028694" cy="40225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3"/>
          <p:cNvSpPr/>
          <p:nvPr/>
        </p:nvSpPr>
        <p:spPr>
          <a:xfrm>
            <a:off x="4683252" y="271272"/>
            <a:ext cx="3019044" cy="23301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1950" y="228600"/>
            <a:ext cx="4533900" cy="2933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38900" y="438150"/>
            <a:ext cx="5219700" cy="20764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24100" y="3276600"/>
            <a:ext cx="4133850" cy="9525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96100" y="3124200"/>
            <a:ext cx="1924050" cy="1181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67800" y="3162300"/>
            <a:ext cx="2286000" cy="1181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886450" y="4476750"/>
            <a:ext cx="4781550" cy="20002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3850" y="4857750"/>
            <a:ext cx="4781550" cy="1600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58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6"/>
          </a:xfrm>
          <a:custGeom>
            <a:avLst/>
            <a:gdLst/>
            <a:ahLst/>
            <a:cxnLst/>
            <a:rect l="l" t="t" r="r" b="b"/>
            <a:pathLst>
              <a:path w="12192000" h="6857996">
                <a:moveTo>
                  <a:pt x="12192000" y="6857996"/>
                </a:moveTo>
                <a:lnTo>
                  <a:pt x="12192000" y="0"/>
                </a:lnTo>
                <a:lnTo>
                  <a:pt x="0" y="0"/>
                </a:lnTo>
                <a:lnTo>
                  <a:pt x="0" y="6857996"/>
                </a:lnTo>
                <a:lnTo>
                  <a:pt x="12192000" y="6857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92023" y="280415"/>
            <a:ext cx="5625846" cy="34510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358128" y="365759"/>
            <a:ext cx="5516118" cy="31462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37303" y="3220211"/>
            <a:ext cx="5304282" cy="347548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6863" y="4361688"/>
            <a:ext cx="3038856" cy="1048512"/>
          </a:xfrm>
          <a:custGeom>
            <a:avLst/>
            <a:gdLst/>
            <a:ahLst/>
            <a:cxnLst/>
            <a:rect l="l" t="t" r="r" b="b"/>
            <a:pathLst>
              <a:path w="3038856" h="806196">
                <a:moveTo>
                  <a:pt x="2904490" y="0"/>
                </a:moveTo>
                <a:lnTo>
                  <a:pt x="120233" y="734"/>
                </a:lnTo>
                <a:lnTo>
                  <a:pt x="79223" y="11806"/>
                </a:lnTo>
                <a:lnTo>
                  <a:pt x="44546" y="34445"/>
                </a:lnTo>
                <a:lnTo>
                  <a:pt x="18433" y="66416"/>
                </a:lnTo>
                <a:lnTo>
                  <a:pt x="3114" y="105483"/>
                </a:lnTo>
                <a:lnTo>
                  <a:pt x="0" y="134366"/>
                </a:lnTo>
                <a:lnTo>
                  <a:pt x="715" y="671830"/>
                </a:lnTo>
                <a:lnTo>
                  <a:pt x="6716" y="713881"/>
                </a:lnTo>
                <a:lnTo>
                  <a:pt x="25741" y="750915"/>
                </a:lnTo>
                <a:lnTo>
                  <a:pt x="54844" y="780136"/>
                </a:lnTo>
                <a:lnTo>
                  <a:pt x="91796" y="799308"/>
                </a:lnTo>
                <a:lnTo>
                  <a:pt x="134366" y="806195"/>
                </a:lnTo>
                <a:lnTo>
                  <a:pt x="2918615" y="805461"/>
                </a:lnTo>
                <a:lnTo>
                  <a:pt x="2959616" y="794389"/>
                </a:lnTo>
                <a:lnTo>
                  <a:pt x="2994294" y="771750"/>
                </a:lnTo>
                <a:lnTo>
                  <a:pt x="3020414" y="739779"/>
                </a:lnTo>
                <a:lnTo>
                  <a:pt x="3035739" y="700712"/>
                </a:lnTo>
                <a:lnTo>
                  <a:pt x="3038856" y="671830"/>
                </a:lnTo>
                <a:lnTo>
                  <a:pt x="3038139" y="134366"/>
                </a:lnTo>
                <a:lnTo>
                  <a:pt x="3032135" y="92314"/>
                </a:lnTo>
                <a:lnTo>
                  <a:pt x="3013103" y="55280"/>
                </a:lnTo>
                <a:lnTo>
                  <a:pt x="2983995" y="26059"/>
                </a:lnTo>
                <a:lnTo>
                  <a:pt x="2947045" y="6887"/>
                </a:lnTo>
                <a:lnTo>
                  <a:pt x="2904490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621916" y="4520565"/>
            <a:ext cx="1429385" cy="4953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0" algn="ctr">
              <a:lnSpc>
                <a:spcPct val="100000"/>
              </a:lnSpc>
            </a:pPr>
            <a:r>
              <a:rPr lang="ar-LB" sz="2400" b="1" spc="-10" dirty="0" smtClean="0">
                <a:solidFill>
                  <a:srgbClr val="FFFFFF"/>
                </a:solidFill>
                <a:latin typeface="Verdana"/>
                <a:cs typeface="Verdana"/>
              </a:rPr>
              <a:t>اتجاه ألوان الخشب الفاتحة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59</a:t>
            </a:fld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4800600" y="243076"/>
            <a:ext cx="6324600" cy="3490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96200" y="3451097"/>
            <a:ext cx="4283963" cy="31531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198120"/>
            <a:ext cx="4101083" cy="650595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097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97885" y="2410714"/>
            <a:ext cx="8865235" cy="12268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>
              <a:lnSpc>
                <a:spcPts val="4790"/>
              </a:lnSpc>
            </a:pPr>
            <a:r>
              <a:rPr lang="ar-LB" sz="4200" b="1" dirty="0" smtClean="0">
                <a:solidFill>
                  <a:srgbClr val="007987"/>
                </a:solidFill>
                <a:latin typeface="Arial Black"/>
                <a:cs typeface="Arial Black"/>
              </a:rPr>
              <a:t>كيفية تأثير </a:t>
            </a:r>
            <a:r>
              <a:rPr lang="ar-LB" sz="4200" b="1" dirty="0">
                <a:solidFill>
                  <a:srgbClr val="007987"/>
                </a:solidFill>
                <a:latin typeface="Arial Black"/>
                <a:cs typeface="Arial Black"/>
              </a:rPr>
              <a:t>الاتجاهات العالمية على </a:t>
            </a:r>
            <a:r>
              <a:rPr lang="ar-LB" sz="4200" b="1" dirty="0" smtClean="0">
                <a:solidFill>
                  <a:srgbClr val="007987"/>
                </a:solidFill>
                <a:latin typeface="Arial Black"/>
                <a:cs typeface="Arial Black"/>
              </a:rPr>
              <a:t>ساحة الأثاث والتصميم </a:t>
            </a:r>
            <a:r>
              <a:rPr lang="ar-LB" sz="4200" b="1" dirty="0">
                <a:solidFill>
                  <a:srgbClr val="007987"/>
                </a:solidFill>
                <a:latin typeface="Arial Black"/>
                <a:cs typeface="Arial Black"/>
              </a:rPr>
              <a:t>اللبنانية</a:t>
            </a:r>
          </a:p>
        </p:txBody>
      </p:sp>
      <p:sp>
        <p:nvSpPr>
          <p:cNvPr id="4" name="object 4"/>
          <p:cNvSpPr/>
          <p:nvPr/>
        </p:nvSpPr>
        <p:spPr>
          <a:xfrm>
            <a:off x="12191" y="6356603"/>
            <a:ext cx="1013460" cy="5013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242310" y="3563111"/>
            <a:ext cx="8183245" cy="17576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 dirty="0"/>
          </a:p>
          <a:p>
            <a:pPr>
              <a:lnSpc>
                <a:spcPts val="1300"/>
              </a:lnSpc>
              <a:spcBef>
                <a:spcPts val="57"/>
              </a:spcBef>
            </a:pPr>
            <a:endParaRPr sz="1300" dirty="0"/>
          </a:p>
          <a:p>
            <a:pPr marL="685800" indent="-474345" algn="r" rtl="1">
              <a:lnSpc>
                <a:spcPct val="100000"/>
              </a:lnSpc>
              <a:buClr>
                <a:srgbClr val="E7E6E6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E7E6E6"/>
                </a:solidFill>
                <a:latin typeface="Arial Black"/>
                <a:cs typeface="Arial Black"/>
              </a:rPr>
              <a:t>صالات العرض</a:t>
            </a:r>
            <a:endParaRPr sz="2800" dirty="0">
              <a:latin typeface="Arial Black"/>
              <a:cs typeface="Arial Black"/>
            </a:endParaRPr>
          </a:p>
          <a:p>
            <a:pPr marL="685800" indent="-474345" algn="r" rtl="1">
              <a:lnSpc>
                <a:spcPts val="3025"/>
              </a:lnSpc>
              <a:buClr>
                <a:srgbClr val="E7E6E6"/>
              </a:buClr>
              <a:buFont typeface="Arial Black"/>
              <a:buAutoNum type="arabicPlain"/>
              <a:tabLst>
                <a:tab pos="685800" algn="l"/>
              </a:tabLst>
            </a:pPr>
            <a:r>
              <a:rPr lang="ar-LB" sz="2800" b="1" spc="-25" dirty="0" smtClean="0">
                <a:solidFill>
                  <a:srgbClr val="7E7E7E"/>
                </a:solidFill>
                <a:latin typeface="Arial Black"/>
                <a:cs typeface="Arial Black"/>
              </a:rPr>
              <a:t>المصممون</a:t>
            </a:r>
            <a:endParaRPr sz="2800" dirty="0">
              <a:latin typeface="Arial Black"/>
              <a:cs typeface="Arial Black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60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00760" y="6553911"/>
            <a:ext cx="1560195" cy="171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Exp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rti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s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France</a:t>
            </a:r>
            <a:r>
              <a:rPr sz="1000" spc="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_</a:t>
            </a:r>
            <a:r>
              <a:rPr sz="1000" spc="-15" dirty="0" smtClean="0">
                <a:solidFill>
                  <a:srgbClr val="7E7E7E"/>
                </a:solidFill>
                <a:latin typeface="Calibri"/>
                <a:cs typeface="Calibri"/>
              </a:rPr>
              <a:t>T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r</a:t>
            </a:r>
            <a:r>
              <a:rPr sz="1000" spc="-10" dirty="0" smtClean="0">
                <a:solidFill>
                  <a:srgbClr val="7E7E7E"/>
                </a:solidFill>
                <a:latin typeface="Calibri"/>
                <a:cs typeface="Calibri"/>
              </a:rPr>
              <a:t>end</a:t>
            </a:r>
            <a:r>
              <a:rPr sz="1000" spc="15" dirty="0" smtClean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00" spc="-5" dirty="0" smtClean="0">
                <a:solidFill>
                  <a:srgbClr val="7E7E7E"/>
                </a:solidFill>
                <a:latin typeface="Calibri"/>
                <a:cs typeface="Calibri"/>
              </a:rPr>
              <a:t>Book</a:t>
            </a:r>
            <a:endParaRPr sz="10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60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09827" y="505333"/>
            <a:ext cx="9290685" cy="3848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400" b="1" dirty="0">
                <a:solidFill>
                  <a:srgbClr val="7E7E7E"/>
                </a:solidFill>
                <a:latin typeface="Arial Black"/>
                <a:cs typeface="Arial Black"/>
              </a:rPr>
              <a:t>بعض الشخصيات </a:t>
            </a:r>
            <a:r>
              <a:rPr lang="ar-LB" sz="2400" b="1" dirty="0" err="1">
                <a:solidFill>
                  <a:srgbClr val="7E7E7E"/>
                </a:solidFill>
                <a:latin typeface="Arial Black"/>
                <a:cs typeface="Arial Black"/>
              </a:rPr>
              <a:t>البيروتية</a:t>
            </a:r>
            <a:r>
              <a:rPr lang="ar-LB" sz="2400" b="1" dirty="0">
                <a:solidFill>
                  <a:srgbClr val="7E7E7E"/>
                </a:solidFill>
                <a:latin typeface="Arial Black"/>
                <a:cs typeface="Arial Black"/>
              </a:rPr>
              <a:t> الرائدة في مجال التصميم</a:t>
            </a:r>
            <a:endParaRPr sz="24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65632" y="1281683"/>
            <a:ext cx="3369564" cy="2313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70000" y="3598798"/>
            <a:ext cx="102743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1800" spc="-10" dirty="0" smtClean="0">
                <a:latin typeface="Calibri"/>
                <a:cs typeface="Calibri"/>
              </a:rPr>
              <a:t>ندى دبس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782823" y="3791711"/>
            <a:ext cx="2662428" cy="26609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746375" y="6434937"/>
            <a:ext cx="1421765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1800" dirty="0" smtClean="0">
                <a:latin typeface="Calibri"/>
                <a:cs typeface="Calibri"/>
              </a:rPr>
              <a:t>خالد الميس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862828" y="1763267"/>
            <a:ext cx="2173224" cy="27569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864478" y="4512309"/>
            <a:ext cx="126111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1800" spc="-15" dirty="0" smtClean="0">
                <a:latin typeface="Calibri"/>
                <a:cs typeface="Calibri"/>
              </a:rPr>
              <a:t>نايف فرنسيس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452104" y="1242060"/>
            <a:ext cx="3102863" cy="21686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453755" y="3416807"/>
            <a:ext cx="166878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dirty="0" err="1">
                <a:cs typeface="Calibri"/>
              </a:rPr>
              <a:t>دايفيد</a:t>
            </a:r>
            <a:r>
              <a:rPr lang="ar-LB" dirty="0">
                <a:cs typeface="Calibri"/>
              </a:rPr>
              <a:t>/نيكولاس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39814"/>
            <a:ext cx="12016740" cy="4184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754380" algn="r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61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016740" cy="6857998"/>
          </a:xfrm>
          <a:custGeom>
            <a:avLst/>
            <a:gdLst/>
            <a:ahLst/>
            <a:cxnLst/>
            <a:rect l="l" t="t" r="r" b="b"/>
            <a:pathLst>
              <a:path w="12016740" h="6857998">
                <a:moveTo>
                  <a:pt x="12016740" y="6857998"/>
                </a:moveTo>
                <a:lnTo>
                  <a:pt x="12016740" y="0"/>
                </a:lnTo>
                <a:lnTo>
                  <a:pt x="0" y="0"/>
                </a:lnTo>
                <a:lnTo>
                  <a:pt x="0" y="6857998"/>
                </a:lnTo>
                <a:lnTo>
                  <a:pt x="12016740" y="6857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3127" y="227075"/>
            <a:ext cx="3172968" cy="43845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74191" y="4206240"/>
            <a:ext cx="3855720" cy="23332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782556" y="3456432"/>
            <a:ext cx="2139696" cy="30830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100571" y="3047998"/>
            <a:ext cx="3113531" cy="37231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29811" y="665987"/>
            <a:ext cx="2144267" cy="21427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6000" y="339852"/>
            <a:ext cx="5187696" cy="28864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38017" y="3043426"/>
            <a:ext cx="2439579" cy="1757174"/>
          </a:xfrm>
          <a:custGeom>
            <a:avLst/>
            <a:gdLst/>
            <a:ahLst/>
            <a:cxnLst/>
            <a:rect l="l" t="t" r="r" b="b"/>
            <a:pathLst>
              <a:path w="3055619" h="547115">
                <a:moveTo>
                  <a:pt x="2964434" y="0"/>
                </a:moveTo>
                <a:lnTo>
                  <a:pt x="88897" y="28"/>
                </a:lnTo>
                <a:lnTo>
                  <a:pt x="47928" y="10867"/>
                </a:lnTo>
                <a:lnTo>
                  <a:pt x="17076" y="37996"/>
                </a:lnTo>
                <a:lnTo>
                  <a:pt x="1156" y="76600"/>
                </a:lnTo>
                <a:lnTo>
                  <a:pt x="0" y="91186"/>
                </a:lnTo>
                <a:lnTo>
                  <a:pt x="28" y="458218"/>
                </a:lnTo>
                <a:lnTo>
                  <a:pt x="10867" y="499187"/>
                </a:lnTo>
                <a:lnTo>
                  <a:pt x="37996" y="530039"/>
                </a:lnTo>
                <a:lnTo>
                  <a:pt x="76600" y="545959"/>
                </a:lnTo>
                <a:lnTo>
                  <a:pt x="91186" y="547115"/>
                </a:lnTo>
                <a:lnTo>
                  <a:pt x="2966722" y="547087"/>
                </a:lnTo>
                <a:lnTo>
                  <a:pt x="3007691" y="536248"/>
                </a:lnTo>
                <a:lnTo>
                  <a:pt x="3038543" y="509119"/>
                </a:lnTo>
                <a:lnTo>
                  <a:pt x="3054463" y="470515"/>
                </a:lnTo>
                <a:lnTo>
                  <a:pt x="3055619" y="455929"/>
                </a:lnTo>
                <a:lnTo>
                  <a:pt x="3055591" y="88897"/>
                </a:lnTo>
                <a:lnTo>
                  <a:pt x="3044752" y="47928"/>
                </a:lnTo>
                <a:lnTo>
                  <a:pt x="3017623" y="17076"/>
                </a:lnTo>
                <a:lnTo>
                  <a:pt x="2979019" y="1156"/>
                </a:lnTo>
                <a:lnTo>
                  <a:pt x="296443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pPr algn="ctr"/>
            <a:endParaRPr dirty="0"/>
          </a:p>
        </p:txBody>
      </p:sp>
      <p:sp>
        <p:nvSpPr>
          <p:cNvPr id="11" name="object 11"/>
          <p:cNvSpPr txBox="1"/>
          <p:nvPr/>
        </p:nvSpPr>
        <p:spPr>
          <a:xfrm>
            <a:off x="4030977" y="3035804"/>
            <a:ext cx="2217424" cy="17647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687070" algn="ctr">
              <a:lnSpc>
                <a:spcPct val="100000"/>
              </a:lnSpc>
            </a:pPr>
            <a:r>
              <a:rPr lang="ar-LB" sz="28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المخمل</a:t>
            </a:r>
          </a:p>
          <a:p>
            <a:pPr marL="12700" marR="12700" indent="687070" algn="ctr">
              <a:lnSpc>
                <a:spcPct val="100000"/>
              </a:lnSpc>
            </a:pPr>
            <a:r>
              <a:rPr lang="ar-LB" sz="28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النسج والخيزران الهندي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39814"/>
            <a:ext cx="12019915" cy="4184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757555" algn="r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62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019788" cy="6857999"/>
          </a:xfrm>
          <a:custGeom>
            <a:avLst/>
            <a:gdLst/>
            <a:ahLst/>
            <a:cxnLst/>
            <a:rect l="l" t="t" r="r" b="b"/>
            <a:pathLst>
              <a:path w="12019788" h="6857999">
                <a:moveTo>
                  <a:pt x="0" y="6858000"/>
                </a:moveTo>
                <a:lnTo>
                  <a:pt x="12019788" y="6858000"/>
                </a:lnTo>
                <a:lnTo>
                  <a:pt x="12019788" y="0"/>
                </a:lnTo>
                <a:lnTo>
                  <a:pt x="0" y="0"/>
                </a:lnTo>
                <a:lnTo>
                  <a:pt x="0" y="685800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04332" y="286511"/>
            <a:ext cx="4494275" cy="29809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89264" y="2740151"/>
            <a:ext cx="3371087" cy="3814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4983" y="554736"/>
            <a:ext cx="3927348" cy="26136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66772" y="3755135"/>
            <a:ext cx="5737860" cy="26776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95955" y="3456432"/>
            <a:ext cx="2538984" cy="5806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1731" y="5404155"/>
            <a:ext cx="2554224" cy="1327351"/>
          </a:xfrm>
          <a:custGeom>
            <a:avLst/>
            <a:gdLst/>
            <a:ahLst/>
            <a:cxnLst/>
            <a:rect l="l" t="t" r="r" b="b"/>
            <a:pathLst>
              <a:path w="2554224" h="743711">
                <a:moveTo>
                  <a:pt x="2430272" y="0"/>
                </a:moveTo>
                <a:lnTo>
                  <a:pt x="112148" y="554"/>
                </a:lnTo>
                <a:lnTo>
                  <a:pt x="71213" y="11747"/>
                </a:lnTo>
                <a:lnTo>
                  <a:pt x="37273" y="35349"/>
                </a:lnTo>
                <a:lnTo>
                  <a:pt x="12947" y="68738"/>
                </a:lnTo>
                <a:lnTo>
                  <a:pt x="857" y="109294"/>
                </a:lnTo>
                <a:lnTo>
                  <a:pt x="0" y="123951"/>
                </a:lnTo>
                <a:lnTo>
                  <a:pt x="554" y="631563"/>
                </a:lnTo>
                <a:lnTo>
                  <a:pt x="11747" y="672498"/>
                </a:lnTo>
                <a:lnTo>
                  <a:pt x="35349" y="706438"/>
                </a:lnTo>
                <a:lnTo>
                  <a:pt x="68738" y="730764"/>
                </a:lnTo>
                <a:lnTo>
                  <a:pt x="109294" y="742854"/>
                </a:lnTo>
                <a:lnTo>
                  <a:pt x="123952" y="743711"/>
                </a:lnTo>
                <a:lnTo>
                  <a:pt x="2442075" y="743157"/>
                </a:lnTo>
                <a:lnTo>
                  <a:pt x="2483010" y="731964"/>
                </a:lnTo>
                <a:lnTo>
                  <a:pt x="2516950" y="708362"/>
                </a:lnTo>
                <a:lnTo>
                  <a:pt x="2541276" y="674973"/>
                </a:lnTo>
                <a:lnTo>
                  <a:pt x="2553366" y="634417"/>
                </a:lnTo>
                <a:lnTo>
                  <a:pt x="2554224" y="619760"/>
                </a:lnTo>
                <a:lnTo>
                  <a:pt x="2553669" y="112148"/>
                </a:lnTo>
                <a:lnTo>
                  <a:pt x="2542476" y="71213"/>
                </a:lnTo>
                <a:lnTo>
                  <a:pt x="2518874" y="37273"/>
                </a:lnTo>
                <a:lnTo>
                  <a:pt x="2485485" y="12947"/>
                </a:lnTo>
                <a:lnTo>
                  <a:pt x="2444929" y="857"/>
                </a:lnTo>
                <a:lnTo>
                  <a:pt x="243027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48003" y="5539811"/>
            <a:ext cx="741680" cy="7391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 indent="0" algn="ctr">
              <a:lnSpc>
                <a:spcPct val="100000"/>
              </a:lnSpc>
            </a:pPr>
            <a:r>
              <a:rPr lang="ar-LB" sz="24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مخمل</a:t>
            </a:r>
          </a:p>
          <a:p>
            <a:pPr marL="12700" marR="12700" indent="0" algn="ctr">
              <a:lnSpc>
                <a:spcPct val="100000"/>
              </a:lnSpc>
            </a:pPr>
            <a:r>
              <a:rPr lang="ar-LB" sz="24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ألوان</a:t>
            </a:r>
          </a:p>
          <a:p>
            <a:pPr marL="12700" marR="12700" indent="0" algn="ctr">
              <a:lnSpc>
                <a:spcPct val="100000"/>
              </a:lnSpc>
            </a:pPr>
            <a:r>
              <a:rPr lang="ar-LB" sz="24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خشب</a:t>
            </a:r>
            <a:endParaRPr sz="2400" dirty="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39814"/>
            <a:ext cx="12192000" cy="4184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929640" algn="r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63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1999" cy="6857998"/>
          </a:xfrm>
          <a:custGeom>
            <a:avLst/>
            <a:gdLst/>
            <a:ahLst/>
            <a:cxnLst/>
            <a:rect l="l" t="t" r="r" b="b"/>
            <a:pathLst>
              <a:path w="12191999" h="6857998">
                <a:moveTo>
                  <a:pt x="12191999" y="0"/>
                </a:moveTo>
                <a:lnTo>
                  <a:pt x="0" y="0"/>
                </a:lnTo>
                <a:lnTo>
                  <a:pt x="0" y="6857998"/>
                </a:lnTo>
                <a:lnTo>
                  <a:pt x="12191999" y="685799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80644" y="4838700"/>
            <a:ext cx="2555748" cy="743712"/>
          </a:xfrm>
          <a:custGeom>
            <a:avLst/>
            <a:gdLst/>
            <a:ahLst/>
            <a:cxnLst/>
            <a:rect l="l" t="t" r="r" b="b"/>
            <a:pathLst>
              <a:path w="2555748" h="743712">
                <a:moveTo>
                  <a:pt x="2431796" y="0"/>
                </a:moveTo>
                <a:lnTo>
                  <a:pt x="112148" y="554"/>
                </a:lnTo>
                <a:lnTo>
                  <a:pt x="71213" y="11747"/>
                </a:lnTo>
                <a:lnTo>
                  <a:pt x="37273" y="35349"/>
                </a:lnTo>
                <a:lnTo>
                  <a:pt x="12947" y="68738"/>
                </a:lnTo>
                <a:lnTo>
                  <a:pt x="857" y="109294"/>
                </a:lnTo>
                <a:lnTo>
                  <a:pt x="0" y="123951"/>
                </a:lnTo>
                <a:lnTo>
                  <a:pt x="554" y="631563"/>
                </a:lnTo>
                <a:lnTo>
                  <a:pt x="11747" y="672498"/>
                </a:lnTo>
                <a:lnTo>
                  <a:pt x="35349" y="706438"/>
                </a:lnTo>
                <a:lnTo>
                  <a:pt x="68738" y="730764"/>
                </a:lnTo>
                <a:lnTo>
                  <a:pt x="109294" y="742854"/>
                </a:lnTo>
                <a:lnTo>
                  <a:pt x="123951" y="743712"/>
                </a:lnTo>
                <a:lnTo>
                  <a:pt x="2443599" y="743157"/>
                </a:lnTo>
                <a:lnTo>
                  <a:pt x="2484534" y="731964"/>
                </a:lnTo>
                <a:lnTo>
                  <a:pt x="2518474" y="708362"/>
                </a:lnTo>
                <a:lnTo>
                  <a:pt x="2542800" y="674973"/>
                </a:lnTo>
                <a:lnTo>
                  <a:pt x="2554890" y="634417"/>
                </a:lnTo>
                <a:lnTo>
                  <a:pt x="2555748" y="619760"/>
                </a:lnTo>
                <a:lnTo>
                  <a:pt x="2555193" y="112148"/>
                </a:lnTo>
                <a:lnTo>
                  <a:pt x="2544000" y="71213"/>
                </a:lnTo>
                <a:lnTo>
                  <a:pt x="2520398" y="37273"/>
                </a:lnTo>
                <a:lnTo>
                  <a:pt x="2487009" y="12947"/>
                </a:lnTo>
                <a:lnTo>
                  <a:pt x="2446453" y="857"/>
                </a:lnTo>
                <a:lnTo>
                  <a:pt x="2431796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97102" y="4966207"/>
            <a:ext cx="1724025" cy="4953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2540" algn="ctr" rtl="1">
              <a:lnSpc>
                <a:spcPct val="100000"/>
              </a:lnSpc>
            </a:pPr>
            <a:r>
              <a:rPr lang="ar-LB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الخيزران الهندي</a:t>
            </a:r>
          </a:p>
          <a:p>
            <a:pPr marR="2540" algn="ctr" rtl="1">
              <a:lnSpc>
                <a:spcPct val="100000"/>
              </a:lnSpc>
            </a:pPr>
            <a:r>
              <a:rPr lang="ar-LB" b="1" spc="-15" dirty="0" smtClean="0">
                <a:solidFill>
                  <a:srgbClr val="FFFFFF"/>
                </a:solidFill>
                <a:latin typeface="Verdana"/>
                <a:cs typeface="Verdana"/>
              </a:rPr>
              <a:t>مواد </a:t>
            </a:r>
            <a:r>
              <a:rPr lang="ar-KW" b="1" spc="-15" dirty="0" smtClean="0">
                <a:solidFill>
                  <a:srgbClr val="FFFFFF"/>
                </a:solidFill>
                <a:latin typeface="Verdana"/>
                <a:cs typeface="Verdana"/>
              </a:rPr>
              <a:t>محولة</a:t>
            </a:r>
            <a:endParaRPr dirty="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88036" y="312420"/>
            <a:ext cx="3273552" cy="3735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49852" y="1222247"/>
            <a:ext cx="1510284" cy="11308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747515" y="2813304"/>
            <a:ext cx="3547872" cy="37261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891271" y="3223258"/>
            <a:ext cx="2668524" cy="36347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07608" y="115823"/>
            <a:ext cx="4495799" cy="29916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0" y="6439814"/>
            <a:ext cx="12192000" cy="41846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929640" algn="r">
              <a:lnSpc>
                <a:spcPct val="100000"/>
              </a:lnSpc>
            </a:pPr>
            <a:r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64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2191999" cy="6857998"/>
          </a:xfrm>
          <a:custGeom>
            <a:avLst/>
            <a:gdLst/>
            <a:ahLst/>
            <a:cxnLst/>
            <a:rect l="l" t="t" r="r" b="b"/>
            <a:pathLst>
              <a:path w="12191999" h="6857998">
                <a:moveTo>
                  <a:pt x="12191999" y="0"/>
                </a:moveTo>
                <a:lnTo>
                  <a:pt x="0" y="0"/>
                </a:lnTo>
                <a:lnTo>
                  <a:pt x="0" y="6857998"/>
                </a:lnTo>
                <a:lnTo>
                  <a:pt x="12191999" y="6857998"/>
                </a:lnTo>
                <a:lnTo>
                  <a:pt x="121919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0580" y="5106061"/>
            <a:ext cx="3749039" cy="1224405"/>
          </a:xfrm>
          <a:custGeom>
            <a:avLst/>
            <a:gdLst/>
            <a:ahLst/>
            <a:cxnLst/>
            <a:rect l="l" t="t" r="r" b="b"/>
            <a:pathLst>
              <a:path w="3398520" h="745236">
                <a:moveTo>
                  <a:pt x="3274314" y="0"/>
                </a:moveTo>
                <a:lnTo>
                  <a:pt x="111992" y="593"/>
                </a:lnTo>
                <a:lnTo>
                  <a:pt x="71101" y="11896"/>
                </a:lnTo>
                <a:lnTo>
                  <a:pt x="37208" y="35565"/>
                </a:lnTo>
                <a:lnTo>
                  <a:pt x="12923" y="68987"/>
                </a:lnTo>
                <a:lnTo>
                  <a:pt x="856" y="109550"/>
                </a:lnTo>
                <a:lnTo>
                  <a:pt x="0" y="124206"/>
                </a:lnTo>
                <a:lnTo>
                  <a:pt x="593" y="633243"/>
                </a:lnTo>
                <a:lnTo>
                  <a:pt x="11894" y="674134"/>
                </a:lnTo>
                <a:lnTo>
                  <a:pt x="35560" y="708027"/>
                </a:lnTo>
                <a:lnTo>
                  <a:pt x="68981" y="732312"/>
                </a:lnTo>
                <a:lnTo>
                  <a:pt x="109547" y="744379"/>
                </a:lnTo>
                <a:lnTo>
                  <a:pt x="124206" y="745236"/>
                </a:lnTo>
                <a:lnTo>
                  <a:pt x="3286525" y="744642"/>
                </a:lnTo>
                <a:lnTo>
                  <a:pt x="3327412" y="733341"/>
                </a:lnTo>
                <a:lnTo>
                  <a:pt x="3361306" y="709675"/>
                </a:lnTo>
                <a:lnTo>
                  <a:pt x="3385594" y="676254"/>
                </a:lnTo>
                <a:lnTo>
                  <a:pt x="3397663" y="635688"/>
                </a:lnTo>
                <a:lnTo>
                  <a:pt x="3398520" y="621030"/>
                </a:lnTo>
                <a:lnTo>
                  <a:pt x="3397926" y="111994"/>
                </a:lnTo>
                <a:lnTo>
                  <a:pt x="3386623" y="71107"/>
                </a:lnTo>
                <a:lnTo>
                  <a:pt x="3362954" y="37213"/>
                </a:lnTo>
                <a:lnTo>
                  <a:pt x="3329532" y="12925"/>
                </a:lnTo>
                <a:lnTo>
                  <a:pt x="3288969" y="856"/>
                </a:lnTo>
                <a:lnTo>
                  <a:pt x="327431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66800" y="5221350"/>
            <a:ext cx="3276600" cy="95084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71780" marR="271780" indent="525780" algn="ctr">
              <a:lnSpc>
                <a:spcPct val="100000"/>
              </a:lnSpc>
            </a:pPr>
            <a:r>
              <a:rPr lang="ar-LB" sz="2000" b="1" spc="-15" dirty="0" smtClean="0">
                <a:solidFill>
                  <a:srgbClr val="FFFFFF"/>
                </a:solidFill>
                <a:latin typeface="Verdana"/>
                <a:cs typeface="Verdana"/>
              </a:rPr>
              <a:t>الخيزران الهندي</a:t>
            </a:r>
          </a:p>
          <a:p>
            <a:pPr marL="271780" marR="271780" indent="525780" algn="ctr">
              <a:lnSpc>
                <a:spcPct val="100000"/>
              </a:lnSpc>
            </a:pPr>
            <a:r>
              <a:rPr lang="ar-LB" sz="2000" b="1" spc="-10" dirty="0" smtClean="0">
                <a:solidFill>
                  <a:srgbClr val="FFFFFF"/>
                </a:solidFill>
                <a:latin typeface="Verdana"/>
                <a:cs typeface="Verdana"/>
              </a:rPr>
              <a:t>المواد الفاخرة</a:t>
            </a:r>
            <a:endParaRPr sz="2000" dirty="0" smtClean="0">
              <a:latin typeface="Verdana"/>
              <a:cs typeface="Verdana"/>
            </a:endParaRPr>
          </a:p>
          <a:p>
            <a:pPr marL="12700" algn="ctr">
              <a:lnSpc>
                <a:spcPct val="100000"/>
              </a:lnSpc>
            </a:pPr>
            <a:r>
              <a:rPr lang="ar-LB" sz="2000" b="1" spc="-10" dirty="0" smtClean="0">
                <a:solidFill>
                  <a:srgbClr val="FFFFFF"/>
                </a:solidFill>
                <a:latin typeface="Verdana"/>
                <a:cs typeface="Verdana"/>
              </a:rPr>
              <a:t>القماش </a:t>
            </a:r>
            <a:r>
              <a:rPr lang="ar-LB" sz="2000" b="1" spc="-10" dirty="0" smtClean="0">
                <a:solidFill>
                  <a:srgbClr val="FFFFFF"/>
                </a:solidFill>
                <a:latin typeface="Verdana"/>
                <a:cs typeface="Verdana"/>
              </a:rPr>
              <a:t>المخملي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0292" y="527304"/>
            <a:ext cx="5020056" cy="41833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91043" y="629412"/>
            <a:ext cx="3965448" cy="25968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44311" y="3378707"/>
            <a:ext cx="5218176" cy="34792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20640" y="1606296"/>
            <a:ext cx="2351532" cy="10485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442448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093957" y="6439814"/>
            <a:ext cx="180975" cy="2038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1200" dirty="0" smtClean="0">
                <a:solidFill>
                  <a:srgbClr val="7E7E7E"/>
                </a:solidFill>
                <a:latin typeface="Calibri"/>
                <a:cs typeface="Calibri"/>
              </a:rPr>
              <a:t>80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84445" y="2707894"/>
            <a:ext cx="3486150" cy="7562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ct val="100000"/>
              </a:lnSpc>
            </a:pPr>
            <a:r>
              <a:rPr lang="ar-LB" sz="5400" b="1" spc="125" dirty="0" smtClean="0">
                <a:solidFill>
                  <a:srgbClr val="007987"/>
                </a:solidFill>
                <a:latin typeface="Arial Black"/>
                <a:cs typeface="Arial Black"/>
              </a:rPr>
              <a:t>شكراً</a:t>
            </a:r>
            <a:endParaRPr sz="5400" dirty="0">
              <a:latin typeface="Arial Black"/>
              <a:cs typeface="Arial Black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56971" y="6185915"/>
            <a:ext cx="1345692" cy="6720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1477" y="1443228"/>
            <a:ext cx="9277350" cy="65849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400" spc="0" dirty="0" smtClean="0">
                <a:solidFill>
                  <a:srgbClr val="7E7E7E"/>
                </a:solidFill>
                <a:latin typeface="Arial"/>
                <a:cs typeface="Arial"/>
              </a:rPr>
              <a:t>ليست الموضة وحدها التي تؤثر في هندسة الديكور.</a:t>
            </a:r>
            <a:endParaRPr sz="2400" dirty="0">
              <a:latin typeface="Arial"/>
              <a:cs typeface="Arial"/>
            </a:endParaRPr>
          </a:p>
          <a:p>
            <a:pPr algn="r" rtl="1">
              <a:lnSpc>
                <a:spcPts val="750"/>
              </a:lnSpc>
              <a:spcBef>
                <a:spcPts val="29"/>
              </a:spcBef>
              <a:buClr>
                <a:srgbClr val="7E7E7E"/>
              </a:buClr>
              <a:buFont typeface="Arial"/>
              <a:buChar char="▪"/>
            </a:pPr>
            <a:endParaRPr sz="900" dirty="0"/>
          </a:p>
          <a:p>
            <a:pPr marL="241300" indent="-228600" algn="r" rtl="1">
              <a:lnSpc>
                <a:spcPct val="100000"/>
              </a:lnSpc>
              <a:buClr>
                <a:srgbClr val="7E7E7E"/>
              </a:buClr>
              <a:buFont typeface="Arial"/>
              <a:buChar char="▪"/>
              <a:tabLst>
                <a:tab pos="241300" algn="l"/>
              </a:tabLst>
            </a:pPr>
            <a:r>
              <a:rPr lang="ar-LB" sz="2400" spc="0" dirty="0" smtClean="0">
                <a:solidFill>
                  <a:srgbClr val="7E7E7E"/>
                </a:solidFill>
                <a:latin typeface="Arial"/>
                <a:cs typeface="Arial"/>
              </a:rPr>
              <a:t>بل أيضاً ماركات الأزياء الكبرى التي تعبر وتطلق مجموعاتها المنزلية.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14347" y="538734"/>
            <a:ext cx="9557385" cy="462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l">
              <a:lnSpc>
                <a:spcPct val="100000"/>
              </a:lnSpc>
            </a:pPr>
            <a:r>
              <a:rPr lang="ar-LB" sz="2900" b="1" dirty="0" smtClean="0">
                <a:solidFill>
                  <a:srgbClr val="7E7E7E"/>
                </a:solidFill>
                <a:latin typeface="Arial Black"/>
                <a:cs typeface="Arial Black"/>
              </a:rPr>
              <a:t>التعابر بين تصميم الأزياء وهندسة الديكور</a:t>
            </a:r>
            <a:endParaRPr sz="2900" dirty="0">
              <a:latin typeface="Arial Black"/>
              <a:cs typeface="Arial Black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28116" y="2759964"/>
            <a:ext cx="10312908" cy="484632"/>
          </a:xfrm>
          <a:custGeom>
            <a:avLst/>
            <a:gdLst/>
            <a:ahLst/>
            <a:cxnLst/>
            <a:rect l="l" t="t" r="r" b="b"/>
            <a:pathLst>
              <a:path w="10312908" h="484632">
                <a:moveTo>
                  <a:pt x="10232136" y="0"/>
                </a:moveTo>
                <a:lnTo>
                  <a:pt x="66325" y="1289"/>
                </a:lnTo>
                <a:lnTo>
                  <a:pt x="28717" y="19029"/>
                </a:lnTo>
                <a:lnTo>
                  <a:pt x="5060" y="52584"/>
                </a:lnTo>
                <a:lnTo>
                  <a:pt x="0" y="80772"/>
                </a:lnTo>
                <a:lnTo>
                  <a:pt x="1233" y="403860"/>
                </a:lnTo>
                <a:lnTo>
                  <a:pt x="11003" y="444568"/>
                </a:lnTo>
                <a:lnTo>
                  <a:pt x="39985" y="473584"/>
                </a:lnTo>
                <a:lnTo>
                  <a:pt x="80772" y="484632"/>
                </a:lnTo>
                <a:lnTo>
                  <a:pt x="10246576" y="483342"/>
                </a:lnTo>
                <a:lnTo>
                  <a:pt x="10284180" y="465602"/>
                </a:lnTo>
                <a:lnTo>
                  <a:pt x="10307844" y="432047"/>
                </a:lnTo>
                <a:lnTo>
                  <a:pt x="10312908" y="403860"/>
                </a:lnTo>
                <a:lnTo>
                  <a:pt x="10311673" y="80772"/>
                </a:lnTo>
                <a:lnTo>
                  <a:pt x="10301899" y="40063"/>
                </a:lnTo>
                <a:lnTo>
                  <a:pt x="10272911" y="11047"/>
                </a:lnTo>
                <a:lnTo>
                  <a:pt x="10232136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13536" y="2850515"/>
            <a:ext cx="9940290" cy="2990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algn="ctr">
              <a:lnSpc>
                <a:spcPct val="100000"/>
              </a:lnSpc>
            </a:pPr>
            <a:r>
              <a:rPr lang="ar-LB" sz="2400" spc="-50" dirty="0">
                <a:solidFill>
                  <a:srgbClr val="FFFFFF"/>
                </a:solidFill>
                <a:cs typeface="Calibri"/>
              </a:rPr>
              <a:t>مصممو الأزياء يقومون بتصميم مجموعات </a:t>
            </a:r>
            <a:r>
              <a:rPr lang="ar-LB" sz="2400" spc="-50" dirty="0" smtClean="0">
                <a:solidFill>
                  <a:srgbClr val="FFFFFF"/>
                </a:solidFill>
                <a:cs typeface="Calibri"/>
              </a:rPr>
              <a:t>الأثاث </a:t>
            </a:r>
            <a:r>
              <a:rPr lang="ar-LB" sz="2400" spc="-50" dirty="0">
                <a:solidFill>
                  <a:srgbClr val="FFFFFF"/>
                </a:solidFill>
                <a:cs typeface="Calibri"/>
              </a:rPr>
              <a:t>الخاصة بهم: اتصال أكبر بين </a:t>
            </a:r>
            <a:r>
              <a:rPr lang="ar-LB" sz="2400" spc="-50" dirty="0" smtClean="0">
                <a:solidFill>
                  <a:srgbClr val="FFFFFF"/>
                </a:solidFill>
                <a:cs typeface="Calibri"/>
              </a:rPr>
              <a:t>كل من المجالين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05612" y="3535730"/>
            <a:ext cx="2081657" cy="22584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0683" y="3730752"/>
            <a:ext cx="1511808" cy="16885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18232" y="3547821"/>
            <a:ext cx="2799588" cy="22189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13304" y="3742944"/>
            <a:ext cx="2229612" cy="16489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099303" y="3531069"/>
            <a:ext cx="3384804" cy="22754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94376" y="3726179"/>
            <a:ext cx="2814828" cy="170535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14943" y="3549332"/>
            <a:ext cx="3275076" cy="225704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510016" y="3744467"/>
            <a:ext cx="2705100" cy="168706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307719" y="5450738"/>
            <a:ext cx="74549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1800" dirty="0" err="1" smtClean="0">
                <a:latin typeface="Calibri"/>
                <a:cs typeface="Calibri"/>
              </a:rPr>
              <a:t>ميسوني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76625" y="5450738"/>
            <a:ext cx="70231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pc="-10" dirty="0">
                <a:cs typeface="Calibri"/>
              </a:rPr>
              <a:t>أرماني 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070853" y="5468721"/>
            <a:ext cx="1240790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dirty="0">
                <a:cs typeface="Calibri"/>
              </a:rPr>
              <a:t>رالف لورين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01581" y="5468721"/>
            <a:ext cx="535305" cy="2984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pc="-25" dirty="0">
                <a:cs typeface="Calibri"/>
              </a:rPr>
              <a:t>فيندي 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9069" y="357378"/>
            <a:ext cx="9559290" cy="449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900" b="1" dirty="0">
                <a:solidFill>
                  <a:srgbClr val="7E7E7E"/>
                </a:solidFill>
                <a:latin typeface="Arial Black"/>
                <a:cs typeface="Arial Black"/>
              </a:rPr>
              <a:t>التعابر بين تصميم الأزياء وهندسة الديكور</a:t>
            </a:r>
          </a:p>
        </p:txBody>
      </p:sp>
      <p:sp>
        <p:nvSpPr>
          <p:cNvPr id="3" name="object 3"/>
          <p:cNvSpPr/>
          <p:nvPr/>
        </p:nvSpPr>
        <p:spPr>
          <a:xfrm>
            <a:off x="769619" y="2147277"/>
            <a:ext cx="4832604" cy="34625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64691" y="2342388"/>
            <a:ext cx="4262628" cy="28925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0847" y="947927"/>
            <a:ext cx="9508236" cy="483108"/>
          </a:xfrm>
          <a:custGeom>
            <a:avLst/>
            <a:gdLst/>
            <a:ahLst/>
            <a:cxnLst/>
            <a:rect l="l" t="t" r="r" b="b"/>
            <a:pathLst>
              <a:path w="9508236" h="483108">
                <a:moveTo>
                  <a:pt x="9427718" y="0"/>
                </a:moveTo>
                <a:lnTo>
                  <a:pt x="66475" y="1221"/>
                </a:lnTo>
                <a:lnTo>
                  <a:pt x="28847" y="18775"/>
                </a:lnTo>
                <a:lnTo>
                  <a:pt x="5076" y="52331"/>
                </a:lnTo>
                <a:lnTo>
                  <a:pt x="0" y="80518"/>
                </a:lnTo>
                <a:lnTo>
                  <a:pt x="1221" y="416632"/>
                </a:lnTo>
                <a:lnTo>
                  <a:pt x="18775" y="454260"/>
                </a:lnTo>
                <a:lnTo>
                  <a:pt x="52331" y="478031"/>
                </a:lnTo>
                <a:lnTo>
                  <a:pt x="80518" y="483108"/>
                </a:lnTo>
                <a:lnTo>
                  <a:pt x="9441760" y="481886"/>
                </a:lnTo>
                <a:lnTo>
                  <a:pt x="9479388" y="464332"/>
                </a:lnTo>
                <a:lnTo>
                  <a:pt x="9503159" y="430776"/>
                </a:lnTo>
                <a:lnTo>
                  <a:pt x="9508236" y="402589"/>
                </a:lnTo>
                <a:lnTo>
                  <a:pt x="9507014" y="66475"/>
                </a:lnTo>
                <a:lnTo>
                  <a:pt x="9489460" y="28847"/>
                </a:lnTo>
                <a:lnTo>
                  <a:pt x="9455904" y="5076"/>
                </a:lnTo>
                <a:lnTo>
                  <a:pt x="942771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983738" y="1037209"/>
            <a:ext cx="6442075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400" b="1" dirty="0" smtClean="0">
                <a:solidFill>
                  <a:srgbClr val="FFFFFF"/>
                </a:solidFill>
                <a:latin typeface="Calibri"/>
                <a:cs typeface="Calibri"/>
              </a:rPr>
              <a:t>عندما يحول مصممو الأزياء التركيز من أجسادنا إلى بيوتنا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871971" y="2328672"/>
            <a:ext cx="5151882" cy="45118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8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86196" y="1757613"/>
            <a:ext cx="2103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err="1" smtClean="0"/>
              <a:t>ميسوني</a:t>
            </a:r>
            <a:endParaRPr 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71972" y="1757613"/>
            <a:ext cx="5087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smtClean="0"/>
              <a:t>مجموعة </a:t>
            </a:r>
            <a:r>
              <a:rPr lang="ar-LB" sz="3200" b="1" dirty="0" err="1" smtClean="0"/>
              <a:t>ميسوني</a:t>
            </a:r>
            <a:r>
              <a:rPr lang="ar-LB" sz="3200" b="1" dirty="0" smtClean="0"/>
              <a:t> المنزلية - </a:t>
            </a:r>
            <a:r>
              <a:rPr lang="ar-LB" sz="2800" b="1" dirty="0" smtClean="0"/>
              <a:t>1983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449069" y="357378"/>
            <a:ext cx="9559290" cy="4495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900" b="1" dirty="0">
                <a:solidFill>
                  <a:srgbClr val="7E7E7E"/>
                </a:solidFill>
                <a:latin typeface="Arial Black"/>
                <a:cs typeface="Arial Black"/>
              </a:rPr>
              <a:t>التعابر بين تصميم الأزياء وهندسة الديكور</a:t>
            </a:r>
          </a:p>
        </p:txBody>
      </p:sp>
      <p:sp>
        <p:nvSpPr>
          <p:cNvPr id="3" name="object 3"/>
          <p:cNvSpPr/>
          <p:nvPr/>
        </p:nvSpPr>
        <p:spPr>
          <a:xfrm>
            <a:off x="1450847" y="947927"/>
            <a:ext cx="9508236" cy="483108"/>
          </a:xfrm>
          <a:custGeom>
            <a:avLst/>
            <a:gdLst/>
            <a:ahLst/>
            <a:cxnLst/>
            <a:rect l="l" t="t" r="r" b="b"/>
            <a:pathLst>
              <a:path w="9508236" h="483108">
                <a:moveTo>
                  <a:pt x="9427718" y="0"/>
                </a:moveTo>
                <a:lnTo>
                  <a:pt x="66475" y="1221"/>
                </a:lnTo>
                <a:lnTo>
                  <a:pt x="28847" y="18775"/>
                </a:lnTo>
                <a:lnTo>
                  <a:pt x="5076" y="52331"/>
                </a:lnTo>
                <a:lnTo>
                  <a:pt x="0" y="80518"/>
                </a:lnTo>
                <a:lnTo>
                  <a:pt x="1221" y="416632"/>
                </a:lnTo>
                <a:lnTo>
                  <a:pt x="18775" y="454260"/>
                </a:lnTo>
                <a:lnTo>
                  <a:pt x="52331" y="478031"/>
                </a:lnTo>
                <a:lnTo>
                  <a:pt x="80518" y="483108"/>
                </a:lnTo>
                <a:lnTo>
                  <a:pt x="9441760" y="481886"/>
                </a:lnTo>
                <a:lnTo>
                  <a:pt x="9479388" y="464332"/>
                </a:lnTo>
                <a:lnTo>
                  <a:pt x="9503159" y="430776"/>
                </a:lnTo>
                <a:lnTo>
                  <a:pt x="9508236" y="402589"/>
                </a:lnTo>
                <a:lnTo>
                  <a:pt x="9507014" y="66475"/>
                </a:lnTo>
                <a:lnTo>
                  <a:pt x="9489460" y="28847"/>
                </a:lnTo>
                <a:lnTo>
                  <a:pt x="9455904" y="5076"/>
                </a:lnTo>
                <a:lnTo>
                  <a:pt x="9427718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83738" y="1037209"/>
            <a:ext cx="6442075" cy="28638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ar-LB" sz="2400" b="1" dirty="0">
                <a:solidFill>
                  <a:srgbClr val="FFFFFF"/>
                </a:solidFill>
                <a:cs typeface="Calibri"/>
              </a:rPr>
              <a:t>عندما يحول مصممو الأزياء التركيز من أجسادنا إلى بيوتنا</a:t>
            </a:r>
          </a:p>
        </p:txBody>
      </p:sp>
      <p:sp>
        <p:nvSpPr>
          <p:cNvPr id="6" name="object 6"/>
          <p:cNvSpPr/>
          <p:nvPr/>
        </p:nvSpPr>
        <p:spPr>
          <a:xfrm>
            <a:off x="202692" y="2479586"/>
            <a:ext cx="5030724" cy="37398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97763" y="2674620"/>
            <a:ext cx="4460748" cy="31699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05628" y="2368295"/>
            <a:ext cx="3294126" cy="30929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706611" y="2758439"/>
            <a:ext cx="3428238" cy="32468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870">
              <a:lnSpc>
                <a:spcPct val="100000"/>
              </a:lnSpc>
            </a:pPr>
            <a:fld id="{81D60167-4931-47E6-BA6A-407CBD079E47}" type="slidenum">
              <a:rPr sz="1200" dirty="0" smtClean="0">
                <a:solidFill>
                  <a:srgbClr val="888888"/>
                </a:solidFill>
                <a:latin typeface="Calibri"/>
                <a:cs typeface="Calibri"/>
              </a:rPr>
              <a:t>9</a:t>
            </a:fld>
            <a:endParaRPr sz="1200">
              <a:latin typeface="Calibri"/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4600" y="1991867"/>
            <a:ext cx="2343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b="1" dirty="0" err="1" smtClean="0"/>
              <a:t>جورجيو</a:t>
            </a:r>
            <a:r>
              <a:rPr lang="ar-LB" sz="3200" b="1" dirty="0" smtClean="0"/>
              <a:t> أرماني</a:t>
            </a:r>
            <a:endParaRPr lang="en-US" sz="32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1626070"/>
            <a:ext cx="1713737" cy="98139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685006" y="1706636"/>
            <a:ext cx="3332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LB" sz="3200" dirty="0" smtClean="0"/>
              <a:t>مجموعة أرماني المنزلية - 2000</a:t>
            </a:r>
            <a:endParaRPr lang="en-US" sz="32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l="22001" t="26000" r="21999" b="10000"/>
          <a:stretch/>
        </p:blipFill>
        <p:spPr>
          <a:xfrm>
            <a:off x="10287000" y="2201001"/>
            <a:ext cx="4667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3423</TotalTime>
  <Words>1244</Words>
  <Application>Microsoft Office PowerPoint</Application>
  <PresentationFormat>Widescreen</PresentationFormat>
  <Paragraphs>343</Paragraphs>
  <Slides>66</Slides>
  <Notes>0</Notes>
  <HiddenSlides>7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Arial Black</vt:lpstr>
      <vt:lpstr>Calibri</vt:lpstr>
      <vt:lpstr>Courier New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تاريخياً...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1- أولاً... نظرة سريعة على الممر!</vt:lpstr>
      <vt:lpstr>أحمر خريفي ثري وزهري أنثوي</vt:lpstr>
      <vt:lpstr>أزرق الشتاء</vt:lpstr>
      <vt:lpstr>بني ترابي</vt:lpstr>
      <vt:lpstr>الألوان الفاتحة وألوان النيون الخريفية</vt:lpstr>
      <vt:lpstr>أخضر الشتاء</vt:lpstr>
      <vt:lpstr>ألوان الشتاء الناعمة والطبيعية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أحمر نابض بالحياة</vt:lpstr>
      <vt:lpstr>الأزرق البحري</vt:lpstr>
      <vt:lpstr>لون البنفسجي الصارخ</vt:lpstr>
      <vt:lpstr>ألوان نابضة بالحياة</vt:lpstr>
      <vt:lpstr>PowerPoint Presentation</vt:lpstr>
      <vt:lpstr>PowerPoint Presentation</vt:lpstr>
      <vt:lpstr>PowerPoint Presentation</vt:lpstr>
      <vt:lpstr>PowerPoint Presentation</vt:lpstr>
      <vt:lpstr>1- الطبيعي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2- الأناقة</vt:lpstr>
      <vt:lpstr>بأناقة... المخمل والآرت ديكو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Joumana Mazloum</dc:creator>
  <cp:lastModifiedBy>micha haddad</cp:lastModifiedBy>
  <cp:revision>77</cp:revision>
  <dcterms:created xsi:type="dcterms:W3CDTF">2019-01-28T14:27:18Z</dcterms:created>
  <dcterms:modified xsi:type="dcterms:W3CDTF">2019-02-06T09:49:14Z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2018-11-05T00:00:00Z</vt:filetime>
  </property>
  <property fmtid="{D5CDD505-2E9C-101B-9397-08002B2CF9AE}" pid="3" name="LastSaved">
    <vt:filetime>2019-01-28T00:00:00Z</vt:filetime>
  </property>
</Properties>
</file>